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14"/>
  </p:notesMasterIdLst>
  <p:sldIdLst>
    <p:sldId id="299" r:id="rId3"/>
    <p:sldId id="300" r:id="rId4"/>
    <p:sldId id="301" r:id="rId5"/>
    <p:sldId id="302" r:id="rId6"/>
    <p:sldId id="303" r:id="rId7"/>
    <p:sldId id="304" r:id="rId8"/>
    <p:sldId id="305" r:id="rId9"/>
    <p:sldId id="309" r:id="rId10"/>
    <p:sldId id="308" r:id="rId11"/>
    <p:sldId id="310" r:id="rId12"/>
    <p:sldId id="307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15B"/>
    <a:srgbClr val="D6621A"/>
    <a:srgbClr val="797E01"/>
    <a:srgbClr val="740160"/>
    <a:srgbClr val="CE5300"/>
    <a:srgbClr val="D65700"/>
    <a:srgbClr val="B70005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0" autoAdjust="0"/>
  </p:normalViewPr>
  <p:slideViewPr>
    <p:cSldViewPr showGuides="1">
      <p:cViewPr>
        <p:scale>
          <a:sx n="100" d="100"/>
          <a:sy n="100" d="100"/>
        </p:scale>
        <p:origin x="-702" y="216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A0B10-CD74-431A-859E-C113F5279501}" type="datetimeFigureOut">
              <a:rPr lang="en-GB" smtClean="0"/>
              <a:t>18/05/2016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B7066-8FF8-4811-869F-AB37DEDF5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01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D955-CDA7-47A9-AC23-E0CADCF479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D955-CDA7-47A9-AC23-E0CADCF47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images:</a:t>
            </a:r>
            <a:r>
              <a:rPr lang="en-US" baseline="0" dirty="0" smtClean="0"/>
              <a:t> Law enforcement in the United Kingdom, en.wikipedia.org. Accessible at: https://www.google.co.uk/search?site=imghp&amp;tbm=isch&amp;q=Uk+laws&amp;tbs=sur:fmc&amp;gws_rd=cr&amp;ei=cOb7Vt_TC8XlUqCyufAM#gws_rd=cr&amp;imgrc=rGvEJpGZHZXlQM%3A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images: British Army, en.wikipedia.org. Accessible at: https://upload.wikimedia.org/wikipedia/commons/8/81/Soldiers_Trooping_the_Colour,_16th_June_2007.jpg</a:t>
            </a:r>
          </a:p>
          <a:p>
            <a:r>
              <a:rPr lang="en-US" baseline="0" dirty="0" smtClean="0"/>
              <a:t>Google images: File:POL Books.jpg, commons.wikimedia.org. Accessible at: https://upload.wikimedia.org/wikipedia/commons/thumb/9/99/POL_Books.jpg/1024px-POL_Books.jpg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images: Free photo: Hammer, Books, Law, Court, Lawyer, Paragraphs, Rule, pixabay.com. Accessible at: https://pixabay.com/static/uploads/photo/2015/04/12/16/32/hammer-719062_960_720.jpg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D955-CDA7-47A9-AC23-E0CADCF479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images: List of religions</a:t>
            </a:r>
            <a:r>
              <a:rPr lang="en-US" baseline="0" dirty="0" smtClean="0"/>
              <a:t> and spiritual traditions, en.wikipedia.org. Accessible at: https://upload.wikimedia.org/wikipedia/commons/7/7a/RELIGIONES.png</a:t>
            </a:r>
          </a:p>
          <a:p>
            <a:endParaRPr lang="en-US" baseline="0" dirty="0" smtClean="0"/>
          </a:p>
          <a:p>
            <a:r>
              <a:rPr lang="en-US" dirty="0" smtClean="0"/>
              <a:t>London Muslim</a:t>
            </a:r>
            <a:r>
              <a:rPr lang="en-US" baseline="0" dirty="0" smtClean="0"/>
              <a:t> Centre – LESSON 6 LONDON MULTICULTURAL PHOTO PACK</a:t>
            </a:r>
          </a:p>
          <a:p>
            <a:endParaRPr lang="en-US" baseline="0" dirty="0" smtClean="0"/>
          </a:p>
          <a:p>
            <a:r>
              <a:rPr lang="en-US" dirty="0" smtClean="0"/>
              <a:t>Police photo - LESSON 6 LONDON MULTICULTURAL PHOTO PACK</a:t>
            </a:r>
          </a:p>
          <a:p>
            <a:endParaRPr lang="en-US" dirty="0" smtClean="0"/>
          </a:p>
          <a:p>
            <a:r>
              <a:rPr lang="en-US" dirty="0" smtClean="0"/>
              <a:t>Google images: Interfaith Dialogue</a:t>
            </a:r>
            <a:r>
              <a:rPr lang="en-US" baseline="0" dirty="0" smtClean="0"/>
              <a:t>, en.wikipedia.org. Accessible at: https://upload.wikimedia.org/wikipedia/commons/4/47/Religious_Leaders,_World_Economic_Forum_2009_Annual_Meeting.jpg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D955-CDA7-47A9-AC23-E0CADCF47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Freedom of choice – Google Images: File:A</a:t>
            </a:r>
            <a:r>
              <a:rPr lang="en-US" baseline="0" dirty="0" smtClean="0"/>
              <a:t> choice of public right of way, geograph.org.uk. Accessible at: https://upload.wikimedia.org/wikipedia/commons/4/4f/A_choice_of_public_right_of_way_-_geograph.org.uk_-_809502.jpg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images: Without freedom of thought, www.flickr.com. Accessible at: https://c2.staticflickr.com/4/3681/9423094157_89740e6ea9_b.jpg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images: Business Man </a:t>
            </a:r>
            <a:r>
              <a:rPr lang="en-US" baseline="0" dirty="0" err="1" smtClean="0"/>
              <a:t>Silhoutette</a:t>
            </a:r>
            <a:r>
              <a:rPr lang="en-US" baseline="0" dirty="0" smtClean="0"/>
              <a:t> Free Stock Photos, www.publicdomainpictures.net. Accessible at: http://www.publicdomainpictures.net/pictures/80000/nahled/business-man-silhouette.jpg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D955-CDA7-47A9-AC23-E0CADCF479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1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Pixabay</a:t>
            </a:r>
            <a:r>
              <a:rPr lang="en-US" dirty="0" smtClean="0"/>
              <a:t>: Art </a:t>
            </a:r>
            <a:r>
              <a:rPr lang="en-US" dirty="0" err="1" smtClean="0"/>
              <a:t>Colours</a:t>
            </a:r>
            <a:r>
              <a:rPr lang="en-US" dirty="0" smtClean="0"/>
              <a:t> Saskatoon</a:t>
            </a:r>
            <a:r>
              <a:rPr lang="en-US" baseline="0" dirty="0" smtClean="0"/>
              <a:t> Mural Saskatoon Broadway, </a:t>
            </a:r>
            <a:r>
              <a:rPr lang="en-US" baseline="0" dirty="0" err="1" smtClean="0"/>
              <a:t>Theo_Q</a:t>
            </a:r>
            <a:r>
              <a:rPr lang="en-US" baseline="0" dirty="0" smtClean="0"/>
              <a:t>. Accessible at: https://pixabay.com/en/art-colors-saskatoon-mural-711273/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D955-CDA7-47A9-AC23-E0CADCF479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B7066-8FF8-4811-869F-AB37DEDF5A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0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7D955-CDA7-47A9-AC23-E0CADCF479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9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7029"/>
            <a:ext cx="8229600" cy="679771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D86-0C88-4667-94F8-6E74433E84A2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2727-4D82-4302-BF1D-F9ABD475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7029"/>
            <a:ext cx="8229600" cy="679771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D86-0C88-4667-94F8-6E74433E84A2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2727-4D82-4302-BF1D-F9ABD475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7029"/>
            <a:ext cx="8229600" cy="679771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D86-0C88-4667-94F8-6E74433E84A2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2727-4D82-4302-BF1D-F9ABD475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7029"/>
            <a:ext cx="8229600" cy="679771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D86-0C88-4667-94F8-6E74433E84A2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2727-4D82-4302-BF1D-F9ABD475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7029"/>
            <a:ext cx="8229600" cy="679771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D86-0C88-4667-94F8-6E74433E84A2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2727-4D82-4302-BF1D-F9ABD475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4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7029"/>
            <a:ext cx="8229600" cy="679771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D86-0C88-4667-94F8-6E74433E84A2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2727-4D82-4302-BF1D-F9ABD475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4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7029"/>
            <a:ext cx="8229600" cy="679771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D86-0C88-4667-94F8-6E74433E84A2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2727-4D82-4302-BF1D-F9ABD475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9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xqFQoTCJ6X0vSTnMcCFWKN2wodm6kP5w&amp;url=http://www.designboom.com/architecture/house-of-flags-an-installation-celebrating-multicultural-london/&amp;ei=MlzHVZ62KuKa7gab0764Dg&amp;bvm=bv.99804247,d.ZGU&amp;psig=AFQjCNGKdLmM8aiKSGAvB3Alr96rnZQkTw&amp;ust=143921500849366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theguardian.com/news/datablog/interactive/2011/may/19/ethnic-breakdown-england-wales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 smtClean="0"/>
              <a:t>Lesson six: </a:t>
            </a:r>
            <a:br>
              <a:rPr lang="en-GB" altLang="en-US" b="1" dirty="0" smtClean="0"/>
            </a:br>
            <a:r>
              <a:rPr lang="en-GB" altLang="en-US" b="1" dirty="0" smtClean="0"/>
              <a:t>‘The Best of British’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/>
              <a:t> </a:t>
            </a:r>
            <a:endParaRPr lang="en-US" altLang="en-US" sz="260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5" y="332656"/>
            <a:ext cx="5400600" cy="1368152"/>
          </a:xfrm>
          <a:solidFill>
            <a:srgbClr val="01415B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Where do people emigrate from?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Top 15 countries of last residents of people moving to the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832648" cy="38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1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350" y="260649"/>
            <a:ext cx="5256585" cy="1224136"/>
          </a:xfrm>
          <a:solidFill>
            <a:srgbClr val="01415B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Multicultural London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rc_mi" descr="http://www.designboom.com/weblog/images/images_2/lara/818_images/house_of_flags/high_res_images/hof04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43" y="1877616"/>
            <a:ext cx="4614122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771802" y="6642556"/>
            <a:ext cx="20168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/>
              <a:t>London </a:t>
            </a:r>
            <a:r>
              <a:rPr lang="en-GB" sz="800" dirty="0" smtClean="0"/>
              <a:t>11-08-2012 </a:t>
            </a:r>
            <a:r>
              <a:rPr lang="en-US" sz="800" dirty="0" smtClean="0">
                <a:solidFill>
                  <a:srgbClr val="000000"/>
                </a:solidFill>
              </a:rPr>
              <a:t>© Karen Roe, Flickr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784" y="3942436"/>
            <a:ext cx="28544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The Notting Hill Carnival </a:t>
            </a:r>
            <a:r>
              <a:rPr lang="en-GB" sz="800" dirty="0" smtClean="0"/>
              <a:t> © Nora </a:t>
            </a:r>
            <a:r>
              <a:rPr lang="en-GB" sz="800" dirty="0"/>
              <a:t>Julianna </a:t>
            </a:r>
            <a:r>
              <a:rPr lang="en-GB" sz="800" dirty="0" smtClean="0"/>
              <a:t>Kovacs, Flickr</a:t>
            </a:r>
            <a:endParaRPr lang="en-GB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7"/>
            <a:ext cx="2808312" cy="18736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624" y="6386572"/>
            <a:ext cx="2699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Diwali </a:t>
            </a:r>
            <a:r>
              <a:rPr lang="en-GB" sz="800" dirty="0"/>
              <a:t>London 2014 </a:t>
            </a:r>
            <a:r>
              <a:rPr lang="en-GB" sz="800" dirty="0" smtClean="0"/>
              <a:t>– 06 © </a:t>
            </a:r>
            <a:r>
              <a:rPr lang="en-GB" sz="800" dirty="0"/>
              <a:t>Garry </a:t>
            </a:r>
            <a:r>
              <a:rPr lang="en-GB" sz="800" dirty="0" smtClean="0"/>
              <a:t>Knight, Flickr </a:t>
            </a:r>
            <a:endParaRPr lang="en-GB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37262"/>
            <a:ext cx="2771800" cy="18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4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387029"/>
            <a:ext cx="5328593" cy="1097755"/>
          </a:xfrm>
          <a:solidFill>
            <a:srgbClr val="F54C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UK Public Institutions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hillcrest.norfolk.sch.uk/_files/images/parents/00D2307A5AD9EF78273142DBF1F676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7148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1/1a/Royal_Coat_of_Arms_of_the_United_Kingdom_(HM_Government).svg/2000px-Royal_Coat_of_Arms_of_the_United_Kingdom_(HM_Government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5330"/>
            <a:ext cx="3886200" cy="31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258246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Royal Coat of Arms of the United Kingdom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65304"/>
            <a:ext cx="1371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793" y="1619508"/>
            <a:ext cx="531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UK Government website: information and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8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387029"/>
            <a:ext cx="5328593" cy="1069153"/>
          </a:xfrm>
          <a:solidFill>
            <a:srgbClr val="797E0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Democratic Processes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pixabay.com/static/uploads/photo/2014/11/18/20/27/elections-536656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4" y="1676400"/>
            <a:ext cx="2151655" cy="22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76400"/>
            <a:ext cx="4587644" cy="2430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6" y="4293214"/>
            <a:ext cx="4257804" cy="2328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1055" y="3970815"/>
            <a:ext cx="9476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" dirty="0" err="1" smtClean="0">
                <a:solidFill>
                  <a:srgbClr val="000000"/>
                </a:solidFill>
              </a:rPr>
              <a:t>Election,Pixabay</a:t>
            </a:r>
            <a:endParaRPr lang="en-GB" sz="8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734" y="4089866"/>
            <a:ext cx="2210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Parliament © </a:t>
            </a:r>
            <a:r>
              <a:rPr lang="en-US" sz="800" dirty="0" err="1"/>
              <a:t>Rajan</a:t>
            </a:r>
            <a:r>
              <a:rPr lang="en-US" sz="800" dirty="0"/>
              <a:t> </a:t>
            </a:r>
            <a:r>
              <a:rPr lang="en-US" sz="800" dirty="0" err="1" smtClean="0"/>
              <a:t>Manickavasagam</a:t>
            </a:r>
            <a:r>
              <a:rPr lang="en-US" sz="800" dirty="0" smtClean="0"/>
              <a:t>, Flickr</a:t>
            </a:r>
            <a:endParaRPr lang="en-GB" sz="800" dirty="0"/>
          </a:p>
        </p:txBody>
      </p:sp>
      <p:sp>
        <p:nvSpPr>
          <p:cNvPr id="8" name="Rectangle 7"/>
          <p:cNvSpPr/>
          <p:nvPr/>
        </p:nvSpPr>
        <p:spPr>
          <a:xfrm>
            <a:off x="1911212" y="6642556"/>
            <a:ext cx="26821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/>
              <a:t>General election 2015 </a:t>
            </a:r>
            <a:r>
              <a:rPr lang="en-US" sz="800" dirty="0" smtClean="0"/>
              <a:t>002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>
                <a:solidFill>
                  <a:srgbClr val="000000"/>
                </a:solidFill>
              </a:rPr>
              <a:t>© </a:t>
            </a:r>
            <a:r>
              <a:rPr lang="en-US" sz="800" dirty="0" smtClean="0"/>
              <a:t>David </a:t>
            </a:r>
            <a:r>
              <a:rPr lang="en-US" sz="800" dirty="0"/>
              <a:t>Holt London</a:t>
            </a:r>
            <a:r>
              <a:rPr lang="en-US" sz="800" dirty="0" smtClean="0">
                <a:solidFill>
                  <a:srgbClr val="000000"/>
                </a:solidFill>
              </a:rPr>
              <a:t>, </a:t>
            </a:r>
            <a:r>
              <a:rPr lang="en-US" sz="800" dirty="0">
                <a:solidFill>
                  <a:srgbClr val="000000"/>
                </a:solidFill>
              </a:rPr>
              <a:t>Flickr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8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387029"/>
            <a:ext cx="5400601" cy="1097755"/>
          </a:xfrm>
          <a:solidFill>
            <a:srgbClr val="01415B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Role of the Rule of Law in Safeguarding Citizens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upload.wikimedia.org/wikipedia/commons/c/c0/Greater_Manchester_Police_officers_in_Piccadilly_Gardens_(Manchester,_England)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674598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9/99/POL_Books.jpg/1024px-POL_Boo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33" y="40132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ixabay.com/static/uploads/photo/2015/04/12/16/32/hammer-719062_960_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9" y="4726688"/>
            <a:ext cx="2492896" cy="18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8/81/Soldiers_Trooping_the_Colour,_16th_June_2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33" y="1556792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90046"/>
            <a:ext cx="1371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08463"/>
            <a:ext cx="1371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9979" y="6577995"/>
            <a:ext cx="31479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Hammer, Books, Law, Court, Lawyer</a:t>
            </a:r>
            <a:r>
              <a:rPr lang="en-US" sz="800" dirty="0" smtClean="0"/>
              <a:t>,  </a:t>
            </a:r>
            <a:r>
              <a:rPr lang="en-US" sz="800" dirty="0" err="1" smtClean="0"/>
              <a:t>pixabay</a:t>
            </a:r>
            <a:endParaRPr lang="en-GB" sz="800" dirty="0"/>
          </a:p>
        </p:txBody>
      </p:sp>
      <p:sp>
        <p:nvSpPr>
          <p:cNvPr id="4" name="Rectangle 3"/>
          <p:cNvSpPr/>
          <p:nvPr/>
        </p:nvSpPr>
        <p:spPr>
          <a:xfrm>
            <a:off x="8366400" y="6591528"/>
            <a:ext cx="5405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dirty="0" err="1">
                <a:solidFill>
                  <a:srgbClr val="000000"/>
                </a:solidFill>
              </a:rPr>
              <a:t>pixabay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6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649" y="332657"/>
            <a:ext cx="5256585" cy="1080120"/>
          </a:xfrm>
          <a:solidFill>
            <a:srgbClr val="CE5300"/>
          </a:solidFill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 multi-faith society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upload.wikimedia.org/wikipedia/commons/7/7a/RELIGIO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8" y="1646832"/>
            <a:ext cx="2327722" cy="23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4/47/Religious_Leaders,_World_Economic_Forum_2009_Annual_Mee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7" y="4207817"/>
            <a:ext cx="4035425" cy="236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710" y="3927887"/>
            <a:ext cx="1371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7411" y="3615051"/>
            <a:ext cx="20162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London Muslim Centre </a:t>
            </a:r>
            <a:r>
              <a:rPr lang="en-GB" sz="800" dirty="0" smtClean="0"/>
              <a:t>Sign © </a:t>
            </a:r>
            <a:r>
              <a:rPr lang="en-GB" sz="800" dirty="0" err="1" smtClean="0"/>
              <a:t>FarzanaL</a:t>
            </a:r>
            <a:endParaRPr lang="en-GB" sz="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570375"/>
            <a:ext cx="1371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940152" y="6365329"/>
            <a:ext cx="30963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Hindu Temple, Neasden, </a:t>
            </a:r>
            <a:r>
              <a:rPr lang="en-GB" sz="800" dirty="0" smtClean="0"/>
              <a:t>London © </a:t>
            </a:r>
            <a:r>
              <a:rPr lang="en-GB" sz="800" dirty="0" err="1" smtClean="0"/>
              <a:t>DavideGorla</a:t>
            </a:r>
            <a:endParaRPr lang="en-GB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32" y="1646832"/>
            <a:ext cx="2952328" cy="1968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75512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1" y="260649"/>
            <a:ext cx="5256585" cy="1224136"/>
          </a:xfrm>
          <a:solidFill>
            <a:srgbClr val="B70005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Freedom to Choose Freedom of Speech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upload.wikimedia.org/wikipedia/commons/4/4f/A_choice_of_public_right_of_way_-_geograph.org.uk_-_809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6" y="1844824"/>
            <a:ext cx="3346614" cy="22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2.staticflickr.com/4/3681/9423094157_89740e6ea9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17596" b="6955"/>
          <a:stretch/>
        </p:blipFill>
        <p:spPr bwMode="auto">
          <a:xfrm>
            <a:off x="541867" y="4250266"/>
            <a:ext cx="3240616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ublicdomainpictures.net/pictures/80000/nahled/business-man-silhouet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22" y="1869268"/>
            <a:ext cx="3102496" cy="44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2280" y="6286017"/>
            <a:ext cx="11528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/>
              <a:t>publicdomainpictures</a:t>
            </a:r>
            <a:endParaRPr lang="en-GB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600279"/>
            <a:ext cx="1371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35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387029"/>
            <a:ext cx="5400601" cy="1025747"/>
          </a:xfrm>
          <a:solidFill>
            <a:srgbClr val="7401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Multicultural Britain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Art, Colors, Saskatoon, Mural, Saskatoon Broad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993763" cy="26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6989" y="4281737"/>
            <a:ext cx="36724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Art </a:t>
            </a:r>
            <a:r>
              <a:rPr lang="en-US" sz="800" dirty="0" err="1"/>
              <a:t>Colours</a:t>
            </a:r>
            <a:r>
              <a:rPr lang="en-US" sz="800" dirty="0"/>
              <a:t> Saskatoon Mural Saskatoon </a:t>
            </a:r>
            <a:r>
              <a:rPr lang="en-US" sz="800" dirty="0" smtClean="0"/>
              <a:t>Broadway © </a:t>
            </a:r>
            <a:r>
              <a:rPr lang="en-US" sz="800" dirty="0" err="1" smtClean="0"/>
              <a:t>Theo_Q</a:t>
            </a:r>
            <a:r>
              <a:rPr lang="en-US" sz="800" dirty="0" smtClean="0"/>
              <a:t>, </a:t>
            </a:r>
            <a:r>
              <a:rPr lang="en-US" sz="800" dirty="0" err="1" smtClean="0"/>
              <a:t>Pixabay</a:t>
            </a:r>
            <a:endParaRPr lang="en-GB" sz="800" dirty="0"/>
          </a:p>
        </p:txBody>
      </p:sp>
      <p:pic>
        <p:nvPicPr>
          <p:cNvPr id="5" name="Picture 2" descr="https://farm2.staticflickr.com/1124/1061879878_25af618ad4_o_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02683"/>
            <a:ext cx="3265571" cy="292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47376" y="6230321"/>
            <a:ext cx="1454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Multicultural globe © </a:t>
            </a:r>
            <a:r>
              <a:rPr lang="en-US" sz="800" dirty="0" err="1" smtClean="0"/>
              <a:t>Jimee</a:t>
            </a:r>
            <a:r>
              <a:rPr lang="en-US" sz="800" dirty="0" smtClean="0"/>
              <a:t>, Jackie, Tom &amp; Asha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03008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3" y="387029"/>
            <a:ext cx="5472609" cy="1241771"/>
          </a:xfrm>
          <a:solidFill>
            <a:srgbClr val="797E01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Ethnic groups in England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2768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Visit the </a:t>
            </a:r>
            <a:r>
              <a:rPr lang="en-GB" dirty="0" smtClean="0">
                <a:hlinkClick r:id="rId2"/>
              </a:rPr>
              <a:t>Guardian Website </a:t>
            </a:r>
            <a:r>
              <a:rPr lang="en-GB" dirty="0" smtClean="0"/>
              <a:t>to view an interactive map of ethnicity in England’s electoral wards.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279995" cy="363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7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472608" cy="1205061"/>
          </a:xfrm>
          <a:solidFill>
            <a:srgbClr val="D6621A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Immigrating to Britain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9065"/>
            <a:ext cx="73723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5489893"/>
            <a:ext cx="16561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Source: Migration Watch UK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1276899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F34E15A-4AD4-4139-A834-EF711284FCD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109</TotalTime>
  <Words>388</Words>
  <Application>Microsoft Office PowerPoint</Application>
  <PresentationFormat>On-screen Show (4:3)</PresentationFormat>
  <Paragraphs>57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RGS-IBG Powerpoint template</vt:lpstr>
      <vt:lpstr>Lesson six:  ‘The Best of British’</vt:lpstr>
      <vt:lpstr>UK Public Institutions</vt:lpstr>
      <vt:lpstr>Democratic Processes</vt:lpstr>
      <vt:lpstr>The Role of the Rule of Law in Safeguarding Citizens</vt:lpstr>
      <vt:lpstr>A multi-faith society</vt:lpstr>
      <vt:lpstr>Freedom to Choose Freedom of Speech</vt:lpstr>
      <vt:lpstr>Multicultural Britain</vt:lpstr>
      <vt:lpstr>Ethnic groups in England</vt:lpstr>
      <vt:lpstr>Immigrating to Britain</vt:lpstr>
      <vt:lpstr>Where do people emigrate from?</vt:lpstr>
      <vt:lpstr>Multicultural London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six: The Best of British</dc:title>
  <dc:creator>Laura Price</dc:creator>
  <cp:lastModifiedBy>Olivia Russell</cp:lastModifiedBy>
  <cp:revision>11</cp:revision>
  <dcterms:created xsi:type="dcterms:W3CDTF">2016-03-24T16:38:21Z</dcterms:created>
  <dcterms:modified xsi:type="dcterms:W3CDTF">2016-05-18T15:05:39Z</dcterms:modified>
</cp:coreProperties>
</file>