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40"/>
  </p:notesMasterIdLst>
  <p:handoutMasterIdLst>
    <p:handoutMasterId r:id="rId41"/>
  </p:handoutMasterIdLst>
  <p:sldIdLst>
    <p:sldId id="299" r:id="rId2"/>
    <p:sldId id="450" r:id="rId3"/>
    <p:sldId id="451" r:id="rId4"/>
    <p:sldId id="452" r:id="rId5"/>
    <p:sldId id="453" r:id="rId6"/>
    <p:sldId id="458" r:id="rId7"/>
    <p:sldId id="456" r:id="rId8"/>
    <p:sldId id="444" r:id="rId9"/>
    <p:sldId id="445" r:id="rId10"/>
    <p:sldId id="446" r:id="rId11"/>
    <p:sldId id="447" r:id="rId12"/>
    <p:sldId id="448" r:id="rId13"/>
    <p:sldId id="449" r:id="rId14"/>
    <p:sldId id="459" r:id="rId15"/>
    <p:sldId id="417" r:id="rId16"/>
    <p:sldId id="464" r:id="rId17"/>
    <p:sldId id="465" r:id="rId18"/>
    <p:sldId id="466" r:id="rId19"/>
    <p:sldId id="467" r:id="rId20"/>
    <p:sldId id="468" r:id="rId21"/>
    <p:sldId id="469" r:id="rId22"/>
    <p:sldId id="470" r:id="rId23"/>
    <p:sldId id="471" r:id="rId24"/>
    <p:sldId id="472" r:id="rId25"/>
    <p:sldId id="473" r:id="rId26"/>
    <p:sldId id="474" r:id="rId27"/>
    <p:sldId id="475" r:id="rId28"/>
    <p:sldId id="476" r:id="rId29"/>
    <p:sldId id="416" r:id="rId30"/>
    <p:sldId id="415" r:id="rId31"/>
    <p:sldId id="454" r:id="rId32"/>
    <p:sldId id="455" r:id="rId33"/>
    <p:sldId id="414" r:id="rId34"/>
    <p:sldId id="436" r:id="rId35"/>
    <p:sldId id="437" r:id="rId36"/>
    <p:sldId id="438" r:id="rId37"/>
    <p:sldId id="441" r:id="rId38"/>
    <p:sldId id="442" r:id="rId39"/>
  </p:sldIdLst>
  <p:sldSz cx="9144000" cy="6858000" type="screen4x3"/>
  <p:notesSz cx="6797675" cy="987425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Helvetic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Helvetic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Helvetic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Helvetic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Helvetic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Helvetic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Helvetic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Helvetic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Helvetica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19">
          <p15:clr>
            <a:srgbClr val="A4A3A4"/>
          </p15:clr>
        </p15:guide>
        <p15:guide id="2" pos="93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415B"/>
    <a:srgbClr val="B70005"/>
    <a:srgbClr val="797E01"/>
    <a:srgbClr val="F54C00"/>
    <a:srgbClr val="740160"/>
    <a:srgbClr val="D6621A"/>
    <a:srgbClr val="CE5300"/>
    <a:srgbClr val="D65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73" autoAdjust="0"/>
    <p:restoredTop sz="67857" autoAdjust="0"/>
  </p:normalViewPr>
  <p:slideViewPr>
    <p:cSldViewPr showGuides="1">
      <p:cViewPr>
        <p:scale>
          <a:sx n="59" d="100"/>
          <a:sy n="59" d="100"/>
        </p:scale>
        <p:origin x="-4048" y="-1144"/>
      </p:cViewPr>
      <p:guideLst>
        <p:guide orient="horz" pos="119"/>
        <p:guide pos="93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handoutMaster" Target="handoutMasters/handoutMaster1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EBFF9B-702D-774D-9D5B-7FAC2DBF10C1}" type="datetime1">
              <a:rPr lang="en-GB" smtClean="0"/>
              <a:t>15/11/18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895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37895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B8B5DA-8E93-604D-8238-6B6D3FCCD1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39855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029772-8A7C-3C4C-8F4C-A321B1889B9B}" type="datetime1">
              <a:rPr lang="en-GB" smtClean="0"/>
              <a:t>15/11/18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741363"/>
            <a:ext cx="493395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691063"/>
            <a:ext cx="5438775" cy="44434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895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37895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B0E304-544C-194F-AB86-04D596EE5C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82989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Relationship Id="rId3" Type="http://schemas.openxmlformats.org/officeDocument/2006/relationships/hyperlink" Target="https://www.flickr.com/photos/berniedup/40768303714" TargetMode="Externa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Relationship Id="rId3" Type="http://schemas.openxmlformats.org/officeDocument/2006/relationships/hyperlink" Target="https://www.abcls.ca/wp-content/uploads/pdfs/Field-notes-Link-article-Oct-9-2015-Final.pdf" TargetMode="Externa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Relationship Id="rId3" Type="http://schemas.openxmlformats.org/officeDocument/2006/relationships/hyperlink" Target="https://commons.wikimedia.org/wiki/File:Grade_dimension.svg" TargetMode="Externa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Relationship Id="rId3" Type="http://schemas.openxmlformats.org/officeDocument/2006/relationships/hyperlink" Target="https://commons.wikimedia.org/wiki/File:Clinometer_on_smartphone.jpg" TargetMode="Externa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Relationship Id="rId3" Type="http://schemas.openxmlformats.org/officeDocument/2006/relationships/hyperlink" Target="https://www.flickr.com/photos/berniedup/40768303714" TargetMode="Externa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Relationship Id="rId3" Type="http://schemas.openxmlformats.org/officeDocument/2006/relationships/hyperlink" Target="http://www.geograph.ie/photo/4190504" TargetMode="Externa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Relationship Id="rId3" Type="http://schemas.openxmlformats.org/officeDocument/2006/relationships/hyperlink" Target="https://landsat.gsfc.nasa.gov/satellites-reveal-major-shifts-in-global-freshwater/" TargetMode="Externa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adonofrio/albums/72157623620596451" TargetMode="External"/><Relationship Id="rId4" Type="http://schemas.openxmlformats.org/officeDocument/2006/relationships/hyperlink" Target="https://www.flickr.com/photos/zeissmicro/10710025785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pubs.usgs.gov/wri/1998/4094/report.pdf" TargetMode="External"/><Relationship Id="rId4" Type="http://schemas.openxmlformats.org/officeDocument/2006/relationships/hyperlink" Target="http://jncc.defra.gov.uk/pdf/CSM_coastal_sand_dune.pdf" TargetMode="External"/><Relationship Id="rId5" Type="http://schemas.openxmlformats.org/officeDocument/2006/relationships/hyperlink" Target="https://www.michigan.gov/documents/deq/GIMDL-GGGEIS_216135_7.pdf" TargetMode="External"/><Relationship Id="rId6" Type="http://schemas.openxmlformats.org/officeDocument/2006/relationships/hyperlink" Target="https://link.springer.com/article/10.1186/s40645-017-0142-9" TargetMode="External"/><Relationship Id="rId7" Type="http://schemas.openxmlformats.org/officeDocument/2006/relationships/hyperlink" Target="https://www.nature.scot/sites/default/files/2017-07/Publication%202000%20-%20Beach%20Dunes%20-%20a%20guide%20to%20managing%20coastal%20erosion%20in%20beach%20dune%20systems.pdf" TargetMode="External"/><Relationship Id="rId8" Type="http://schemas.openxmlformats.org/officeDocument/2006/relationships/hyperlink" Target="http://geotripper.blogspot.com/2018/08/the-flip-side-of-dune-stabilization.html?m=1" TargetMode="External"/><Relationship Id="rId9" Type="http://schemas.openxmlformats.org/officeDocument/2006/relationships/hyperlink" Target="http://dr.library.brocku.ca/bitstream/handle/10464/9290/Brock_Hague_Brodie_2016.pdf?sequence=2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berniedup/40768303714" TargetMode="External"/><Relationship Id="rId4" Type="http://schemas.openxmlformats.org/officeDocument/2006/relationships/hyperlink" Target="http://www.natureonthemap.naturalengland.org.uk/magicmap.aspx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Relationship Id="rId3" Type="http://schemas.openxmlformats.org/officeDocument/2006/relationships/hyperlink" Target="https://www.flickr.com/photos/berniedup/40768303714" TargetMode="Externa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Relationship Id="rId3" Type="http://schemas.openxmlformats.org/officeDocument/2006/relationships/hyperlink" Target="http://mapapps.bgs.ac.uk/geologyofbritain3d/index.html" TargetMode="Externa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Relationship Id="rId3" Type="http://schemas.openxmlformats.org/officeDocument/2006/relationships/hyperlink" Target="http://www.bbc.co.uk/news/uk-wales-north-east-wales-36243086" TargetMode="Externa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Silva_compass%23/media/File:Silva_compass,_Expedition_4.jpg" TargetMode="External"/><Relationship Id="rId4" Type="http://schemas.openxmlformats.org/officeDocument/2006/relationships/hyperlink" Target="https://www.geography-fieldwork.org/a-level/coasts/coastal-management/method/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Images: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(left) </a:t>
            </a:r>
            <a:r>
              <a:rPr lang="en-US" dirty="0" smtClean="0"/>
              <a:t>Natterjack toad.</a:t>
            </a:r>
            <a:r>
              <a:rPr lang="en-US" baseline="0" dirty="0" smtClean="0"/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 by Bernard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Dupont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https://www.flickr.com/photos/berniedup/40768303714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Image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licence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CC-BY-SA 2.0</a:t>
            </a:r>
            <a:endParaRPr lang="en-US" dirty="0" smtClean="0"/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u="non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en-US" sz="1200" u="non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centre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&amp; right) Management of Talacre Dunes.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Images courtesy of RGS-IBG. Image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licence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CC-BY-SA 4.0</a:t>
            </a:r>
            <a:r>
              <a:rPr lang="en-GB" dirty="0" smtClean="0">
                <a:effectLst/>
              </a:rPr>
              <a:t>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0E304-544C-194F-AB86-04D596EE5C7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8853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Images: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- </a:t>
            </a:r>
            <a:r>
              <a:rPr lang="en-US" dirty="0" err="1" smtClean="0"/>
              <a:t>Pexels.com</a:t>
            </a:r>
            <a:r>
              <a:rPr lang="en-US" dirty="0" smtClean="0"/>
              <a:t> </a:t>
            </a:r>
            <a:r>
              <a:rPr lang="en-US" dirty="0" smtClean="0"/>
              <a:t>(stock</a:t>
            </a:r>
            <a:r>
              <a:rPr lang="en-US" baseline="0" dirty="0" smtClean="0"/>
              <a:t> photography with a CC0 </a:t>
            </a:r>
            <a:r>
              <a:rPr lang="en-US" baseline="0" dirty="0" err="1" smtClean="0"/>
              <a:t>licence</a:t>
            </a:r>
            <a:r>
              <a:rPr lang="en-US" baseline="0" dirty="0" smtClean="0"/>
              <a:t>)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0E304-544C-194F-AB86-04D596EE5C78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9004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Images: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- </a:t>
            </a:r>
            <a:r>
              <a:rPr lang="en-US" dirty="0" err="1" smtClean="0"/>
              <a:t>Pexels.com</a:t>
            </a:r>
            <a:r>
              <a:rPr lang="en-US" dirty="0" smtClean="0"/>
              <a:t> (stock</a:t>
            </a:r>
            <a:r>
              <a:rPr lang="en-US" baseline="0" dirty="0" smtClean="0"/>
              <a:t> photography with a CC0 </a:t>
            </a:r>
            <a:r>
              <a:rPr lang="en-US" baseline="0" dirty="0" err="1" smtClean="0"/>
              <a:t>licence</a:t>
            </a:r>
            <a:r>
              <a:rPr lang="en-US" baseline="0" dirty="0" smtClean="0"/>
              <a:t>)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0E304-544C-194F-AB86-04D596EE5C78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9004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Example of factors to consider (NOT</a:t>
            </a:r>
            <a:r>
              <a:rPr lang="en-US" baseline="0" dirty="0" smtClean="0"/>
              <a:t> exhaustive)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0E304-544C-194F-AB86-04D596EE5C78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9004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Image:</a:t>
            </a:r>
          </a:p>
          <a:p>
            <a:r>
              <a:rPr lang="en-US" dirty="0" smtClean="0"/>
              <a:t>-</a:t>
            </a:r>
            <a:r>
              <a:rPr lang="en-US" baseline="0" dirty="0" smtClean="0"/>
              <a:t> Screen grab from RGS-IBG website (https://</a:t>
            </a:r>
            <a:r>
              <a:rPr lang="en-US" baseline="0" dirty="0" err="1" smtClean="0"/>
              <a:t>www.rgs.org</a:t>
            </a:r>
            <a:r>
              <a:rPr lang="en-US" baseline="0" dirty="0" smtClean="0"/>
              <a:t>/schools/teaching-resources/coasts/)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0E304-544C-194F-AB86-04D596EE5C78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9004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0E304-544C-194F-AB86-04D596EE5C78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9004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Images: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- (both)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Images courtesy of </a:t>
            </a:r>
            <a:r>
              <a:rPr lang="en-US" dirty="0" smtClean="0"/>
              <a:t>Environmental </a:t>
            </a:r>
            <a:r>
              <a:rPr lang="en-US" dirty="0" smtClean="0"/>
              <a:t>Resource Management (ERM)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u="sng" dirty="0" smtClean="0">
              <a:hlinkClick r:id="rId3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0E304-544C-194F-AB86-04D596EE5C78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9004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Images: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(both)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Coastal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defences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(Point of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&amp; Prestatyn). Images courtesy of RGS-IBG. Image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licence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CC-BY-SA 4.0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0E304-544C-194F-AB86-04D596EE5C78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9004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0E304-544C-194F-AB86-04D596EE5C78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9004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Images: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 smtClean="0"/>
              <a:t>(top right)</a:t>
            </a:r>
            <a:r>
              <a:rPr lang="en-US" baseline="0" dirty="0" smtClean="0"/>
              <a:t>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Measuring gradient by the Field Studies Council (</a:t>
            </a:r>
            <a:r>
              <a:rPr lang="en-US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https://</a:t>
            </a:r>
            <a:r>
              <a:rPr lang="en-US" sz="1200" u="sng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www.geography-fieldwork.org</a:t>
            </a:r>
            <a:r>
              <a:rPr lang="en-US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/a-level/coasts/coastal-management/method/)</a:t>
            </a:r>
            <a:r>
              <a:rPr lang="en-US" sz="1200" u="non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Image </a:t>
            </a:r>
            <a:r>
              <a:rPr lang="en-US" sz="1200" u="non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licence</a:t>
            </a:r>
            <a:r>
              <a:rPr lang="en-US" sz="1200" u="non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CC_BY 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(bottom left)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Madcap, from Wikimedia Commons (</a:t>
            </a:r>
            <a:r>
              <a:rPr lang="en-GB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https://commons.wikimedia.org/wiki/File:Grade_dimension.svg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licence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Image in the public domain.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0E304-544C-194F-AB86-04D596EE5C78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9004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Images: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 smtClean="0"/>
              <a:t>(top)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Silva Expedition 4 compass-clinometer (</a:t>
            </a:r>
            <a:r>
              <a:rPr lang="en-US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https://</a:t>
            </a:r>
            <a:r>
              <a:rPr lang="en-US" sz="1200" u="sng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en.wikipedia.org</a:t>
            </a:r>
            <a:r>
              <a:rPr lang="en-US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/wiki/</a:t>
            </a:r>
            <a:r>
              <a:rPr lang="en-US" sz="1200" u="sng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Silva_compass</a:t>
            </a:r>
            <a:r>
              <a:rPr lang="en-US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#/media/File:Silva_compass,_Expedition_4.jpg)</a:t>
            </a:r>
            <a:r>
              <a:rPr lang="en-US" sz="1200" u="non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Image </a:t>
            </a:r>
            <a:r>
              <a:rPr lang="en-US" sz="1200" u="non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licence</a:t>
            </a:r>
            <a:r>
              <a:rPr lang="en-US" sz="1200" u="non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CC-BY-SA 3.0 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 smtClean="0"/>
              <a:t>(bottom) Clinometer on a smartphone.</a:t>
            </a:r>
            <a:r>
              <a:rPr lang="en-US" baseline="0" dirty="0" smtClean="0"/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 by Rufiyaa (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https://commons.wikimedia.org/wiki/File:Clinometer_on_smartphone.jpg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Image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licence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CC-BY-SA 4.0</a:t>
            </a:r>
            <a:r>
              <a:rPr lang="en-GB" dirty="0" smtClean="0">
                <a:effectLst/>
              </a:rPr>
              <a:t>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0E304-544C-194F-AB86-04D596EE5C78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900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Images: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(left) </a:t>
            </a:r>
            <a:r>
              <a:rPr lang="en-US" dirty="0" smtClean="0"/>
              <a:t>Natterjack toad.</a:t>
            </a:r>
            <a:r>
              <a:rPr lang="en-US" baseline="0" dirty="0" smtClean="0"/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 by Bernard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Dupont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https://www.flickr.com/photos/berniedup/40768303714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Image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licence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CC-BY-SA 2.0</a:t>
            </a:r>
            <a:endParaRPr lang="en-US" dirty="0" smtClean="0"/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right, top &amp; bottom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Active management (pathways, flooded car park, car park blocked off for regeneration). Images courtesy of RGS-IBG. Image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licence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CC-BY-SA 4.0 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0E304-544C-194F-AB86-04D596EE5C7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9004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Image: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- Theodolite </a:t>
            </a:r>
            <a:r>
              <a:rPr lang="en-US" dirty="0" smtClean="0"/>
              <a:t>surveying in Dublin, Ireland.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 by Kenneth Allen (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http://www.geograph.ie/photo/4190504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Image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licence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CC-BY-SA 2.0</a:t>
            </a:r>
            <a:r>
              <a:rPr lang="en-GB" dirty="0" smtClean="0">
                <a:effectLst/>
              </a:rPr>
              <a:t> </a:t>
            </a:r>
            <a:endParaRPr lang="en-US" i="0" u="none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0E304-544C-194F-AB86-04D596EE5C78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9004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Images: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- Quadrat </a:t>
            </a:r>
            <a:r>
              <a:rPr lang="en-US" dirty="0" smtClean="0"/>
              <a:t>sampling.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U. S. Fish and Wildlife Service - Northeast Region.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licence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CC BY 2.0, via Wikimedia Commons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0E304-544C-194F-AB86-04D596EE5C78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9004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Images: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Quadrat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Popular Science Monthly Volume 80 1921.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licence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Public Domain, via Wikimedia Commons</a:t>
            </a:r>
            <a:r>
              <a:rPr lang="en-GB" dirty="0" smtClean="0">
                <a:effectLst/>
              </a:rPr>
              <a:t> 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0E304-544C-194F-AB86-04D596EE5C78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9004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Image: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Center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-pivot irrigation crops in Saudi Arabia. In this series of four Landsat images, the agricultural fields are about one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kilometer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across. Healthy vegetation appears bright green while dry vegetation appears orange. Barren soil is a dark pink, and urban areas, like the town of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Tubarjal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 the top of each image, have a purple hue. Image credit: NASA/GSFC (</a:t>
            </a:r>
            <a:r>
              <a:rPr lang="en-GB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https://landsat.gsfc.nasa.gov/satellites-reveal-major-shifts-in-global-freshwater/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licence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NASA content - images, audio, video, and computer files used in the rendition of 3-dimensional models, such as texture maps and polygon data in any format - generally are not copyrighted. You may use this material for educational or informational purposes, including photo collections, textbooks, public exhibits, computer graphical simulations and Internet Web pages. 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0E304-544C-194F-AB86-04D596EE5C78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9004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Images: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(top)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Image modified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 original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 James St. John (</a:t>
            </a:r>
            <a:r>
              <a:rPr lang="en-US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https://</a:t>
            </a:r>
            <a:r>
              <a:rPr lang="en-US" sz="1200" u="sng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www.flickr.com</a:t>
            </a:r>
            <a:r>
              <a:rPr lang="en-US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/photos/</a:t>
            </a:r>
            <a:r>
              <a:rPr lang="en-US" sz="1200" u="sng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jsjgeology</a:t>
            </a:r>
            <a:r>
              <a:rPr lang="en-US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/39200485210)</a:t>
            </a:r>
            <a:r>
              <a:rPr lang="en-US" sz="1200" u="non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Image </a:t>
            </a:r>
            <a:r>
              <a:rPr lang="en-US" sz="1200" u="non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licence</a:t>
            </a:r>
            <a:r>
              <a:rPr lang="en-US" sz="1200" u="non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CC-BY 2.0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(bottom) </a:t>
            </a:r>
            <a:r>
              <a:rPr lang="en-GB" sz="1200" dirty="0" smtClean="0"/>
              <a:t>Digital pH meter.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Ildar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Sagdejev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[GFDL (http://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www.gnu.org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copyleft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fdl.html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licence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CC BY-SA 4.0, from Wikimedia Commons</a:t>
            </a:r>
            <a:r>
              <a:rPr lang="en-GB" dirty="0" smtClean="0">
                <a:effectLst/>
              </a:rPr>
              <a:t> </a:t>
            </a:r>
            <a:endParaRPr lang="en-GB" sz="1200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0E304-544C-194F-AB86-04D596EE5C78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9004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Images: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Using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callipers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measure the a, b and c axes of a pebble by the Field Studies Council (</a:t>
            </a:r>
            <a:r>
              <a:rPr lang="en-US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https://</a:t>
            </a:r>
            <a:r>
              <a:rPr lang="en-US" sz="1200" u="sng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www.geography-fieldwork.org</a:t>
            </a:r>
            <a:r>
              <a:rPr lang="en-US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/a-level/coasts/coastal-management/method/)</a:t>
            </a:r>
            <a:r>
              <a:rPr lang="en-US" sz="1200" u="non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Image </a:t>
            </a:r>
            <a:r>
              <a:rPr lang="en-US" sz="1200" u="non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licence</a:t>
            </a:r>
            <a:r>
              <a:rPr lang="en-US" sz="1200" u="non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CC_BY </a:t>
            </a:r>
            <a:endParaRPr lang="en-US" u="none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0E304-544C-194F-AB86-04D596EE5C78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9004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Image: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sz="1200" i="0" dirty="0" smtClean="0"/>
              <a:t>(right) Sand grains under SEM.</a:t>
            </a:r>
            <a:r>
              <a:rPr lang="en-GB" sz="1200" i="0" baseline="0" dirty="0" smtClean="0"/>
              <a:t> 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 courtesy of the Lewis Lab at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Northeastern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University (</a:t>
            </a:r>
            <a:r>
              <a:rPr lang="en-GB" sz="1200" i="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https://www.flickr.com/photos/adonofrio/albums/72157623620596451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Image created by Anthony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D'Onofrio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William H. </a:t>
            </a:r>
            <a:r>
              <a:rPr lang="en-GB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Fowle</a:t>
            </a:r>
            <a:r>
              <a:rPr lang="en-GB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Eric J. Stewart and Kim Lewis. </a:t>
            </a: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 </a:t>
            </a:r>
            <a:r>
              <a:rPr lang="en-US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licence</a:t>
            </a: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CC-BY 2.0</a:t>
            </a:r>
            <a:r>
              <a:rPr lang="en-GB" i="0" dirty="0" smtClean="0">
                <a:effectLst/>
              </a:rPr>
              <a:t> 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dirty="0" smtClean="0"/>
              <a:t>(second to right)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Image by ZEISS Microscopy (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https://www.flickr.com/photos/zeissmicro/10710025785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Image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licence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CC-BY-SA 2.0</a:t>
            </a:r>
            <a:r>
              <a:rPr lang="en-GB" dirty="0" smtClean="0">
                <a:effectLst/>
              </a:rPr>
              <a:t> </a:t>
            </a:r>
            <a:endParaRPr lang="en-US" dirty="0" smtClean="0"/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 smtClean="0"/>
              <a:t>(left)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Mastersizer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3000 laser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granulometer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By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Plogeo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Image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licence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CC BY-SA 4.0, from Wikimedia Commons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0E304-544C-194F-AB86-04D596EE5C78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9004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Images: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- </a:t>
            </a:r>
            <a:r>
              <a:rPr lang="en-US" dirty="0" err="1" smtClean="0"/>
              <a:t>Pexels.com</a:t>
            </a:r>
            <a:r>
              <a:rPr lang="en-US" dirty="0" smtClean="0"/>
              <a:t> (stock</a:t>
            </a:r>
            <a:r>
              <a:rPr lang="en-US" baseline="0" dirty="0" smtClean="0"/>
              <a:t> photography with a CC0 </a:t>
            </a:r>
            <a:r>
              <a:rPr lang="en-US" baseline="0" dirty="0" err="1" smtClean="0"/>
              <a:t>licence</a:t>
            </a:r>
            <a:r>
              <a:rPr lang="en-US" baseline="0" dirty="0" smtClean="0"/>
              <a:t>)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0E304-544C-194F-AB86-04D596EE5C78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9004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0E304-544C-194F-AB86-04D596EE5C78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90042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Images: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(left) Microsoft excel screen grab </a:t>
            </a: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baseline="0" dirty="0" smtClean="0"/>
              <a:t>(</a:t>
            </a:r>
            <a:r>
              <a:rPr lang="en-US" baseline="0" dirty="0" smtClean="0"/>
              <a:t>right) Screen grab of Dropbox homepage (https://</a:t>
            </a:r>
            <a:r>
              <a:rPr lang="en-US" baseline="0" dirty="0" err="1" smtClean="0"/>
              <a:t>www.dropbox.com</a:t>
            </a:r>
            <a:r>
              <a:rPr lang="en-US" baseline="0" dirty="0" smtClean="0"/>
              <a:t>/?landing=dbv2)</a:t>
            </a:r>
          </a:p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0E304-544C-194F-AB86-04D596EE5C78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9004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Links to examples:</a:t>
            </a:r>
            <a:endParaRPr lang="en-GB" sz="1200" u="sng" dirty="0" smtClean="0">
              <a:hlinkClick r:id="rId3"/>
            </a:endParaRPr>
          </a:p>
          <a:p>
            <a:r>
              <a:rPr lang="en-GB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http://jncc.defra.gov.uk/pdf/CSM_coastal_sand_dune.pdf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https://www.michigan.gov/documents/deq/GIMDL-GGGEIS_216135_7.pdf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GB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https://link.springer.com/article/10.1186%2Fs40645-017-0142-9</a:t>
            </a:r>
            <a:r>
              <a:rPr lang="en-GB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GB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https://www.nature.scot/sites/default/files/2017-07/Publication%202000%20-%20Beach%20Dunes%20-%20a%20guide%20to%20managing%20coastal%20erosion%20in%20beach%20dune%20systems.pdf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GB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/>
              </a:rPr>
              <a:t>http://geotripper.blogspot.com/2018/08/the-flip-side-of-dune-stabilization.html?m=1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GB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/>
              </a:rPr>
              <a:t>http://dr.library.brocku.ca/bitstream/handle/10464/9290/Brock_Hague_Brodie_2016.pdf?sequence=2</a:t>
            </a:r>
            <a:r>
              <a:rPr lang="en-GB" dirty="0" smtClean="0">
                <a:effectLst/>
              </a:rPr>
              <a:t> </a:t>
            </a:r>
            <a:endParaRPr lang="en-GB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0E304-544C-194F-AB86-04D596EE5C7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9004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0E304-544C-194F-AB86-04D596EE5C78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90042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0E304-544C-194F-AB86-04D596EE5C78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90042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0E304-544C-194F-AB86-04D596EE5C78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90042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Images: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- </a:t>
            </a:r>
            <a:r>
              <a:rPr lang="en-US" dirty="0" err="1" smtClean="0"/>
              <a:t>Pexels.com</a:t>
            </a:r>
            <a:r>
              <a:rPr lang="en-US" dirty="0" smtClean="0"/>
              <a:t> (stock</a:t>
            </a:r>
            <a:r>
              <a:rPr lang="en-US" baseline="0" dirty="0" smtClean="0"/>
              <a:t> photography with a CC0 </a:t>
            </a:r>
            <a:r>
              <a:rPr lang="en-US" baseline="0" dirty="0" err="1" smtClean="0"/>
              <a:t>licence</a:t>
            </a:r>
            <a:r>
              <a:rPr lang="en-US" baseline="0" dirty="0" smtClean="0"/>
              <a:t>)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0E304-544C-194F-AB86-04D596EE5C78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90042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Image: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- (</a:t>
            </a:r>
            <a:r>
              <a:rPr lang="en-US" dirty="0" smtClean="0"/>
              <a:t>all)</a:t>
            </a:r>
            <a:r>
              <a:rPr lang="en-US" baseline="0" dirty="0" smtClean="0"/>
              <a:t> </a:t>
            </a:r>
            <a:r>
              <a:rPr lang="en-US" dirty="0" smtClean="0"/>
              <a:t>Google Maps screen grabs (Northeast</a:t>
            </a:r>
            <a:r>
              <a:rPr lang="en-US" baseline="0" dirty="0" smtClean="0"/>
              <a:t> Wales &amp; Point of </a:t>
            </a:r>
            <a:r>
              <a:rPr lang="en-US" baseline="0" dirty="0" err="1" smtClean="0"/>
              <a:t>Ayr</a:t>
            </a:r>
            <a:r>
              <a:rPr lang="en-US" dirty="0" smtClean="0"/>
              <a:t>)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0E304-544C-194F-AB86-04D596EE5C78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90042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Images: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 smtClean="0"/>
              <a:t>(top left) Dune management.</a:t>
            </a:r>
            <a:r>
              <a:rPr lang="en-US" baseline="0" dirty="0" smtClean="0"/>
              <a:t>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Images courtesy of RGS-IBG. Image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licence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CC-BY-SA 4.0 </a:t>
            </a:r>
            <a:endParaRPr lang="en-US" dirty="0" smtClean="0"/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 smtClean="0"/>
              <a:t>(bottom left) Natterjack toad.</a:t>
            </a:r>
            <a:r>
              <a:rPr lang="en-US" baseline="0" dirty="0" smtClean="0"/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 by Bernard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Dupont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https://www.flickr.com/photos/berniedup/40768303714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Image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licence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CC-BY-SA 2.0</a:t>
            </a:r>
            <a:endParaRPr lang="en-US" dirty="0" smtClean="0"/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 smtClean="0"/>
              <a:t>(Centre) Screen grab of UK Magic Map showing SSSIs around</a:t>
            </a:r>
            <a:r>
              <a:rPr lang="en-US" baseline="0" dirty="0" smtClean="0"/>
              <a:t> </a:t>
            </a:r>
            <a:r>
              <a:rPr lang="en-US" dirty="0" smtClean="0"/>
              <a:t>Point of </a:t>
            </a:r>
            <a:r>
              <a:rPr lang="en-US" dirty="0" err="1" smtClean="0"/>
              <a:t>Ayr</a:t>
            </a:r>
            <a:r>
              <a:rPr lang="en-US" baseline="0" dirty="0" smtClean="0"/>
              <a:t> </a:t>
            </a:r>
            <a:r>
              <a:rPr lang="en-US" dirty="0" smtClean="0"/>
              <a:t>(</a:t>
            </a:r>
            <a:r>
              <a:rPr lang="en-GB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www.natureonthemap.naturalengland.org.uk/magicmap.aspx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en-US" baseline="0" dirty="0" smtClean="0"/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 smtClean="0"/>
              <a:t>(right) Point of </a:t>
            </a:r>
            <a:r>
              <a:rPr lang="en-US" baseline="0" dirty="0" err="1" smtClean="0"/>
              <a:t>Ayr</a:t>
            </a:r>
            <a:r>
              <a:rPr lang="en-US" baseline="0" dirty="0" smtClean="0"/>
              <a:t> Gas Terminal.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Image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courtesy of </a:t>
            </a:r>
            <a:r>
              <a:rPr lang="en-US" dirty="0" smtClean="0"/>
              <a:t>Environmental Resource Management (ERM)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0E304-544C-194F-AB86-04D596EE5C78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90042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Images: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 smtClean="0"/>
              <a:t>(left) Prestatyn, Image by Graham Horn</a:t>
            </a:r>
            <a:r>
              <a:rPr lang="en-US" baseline="0" dirty="0" smtClean="0"/>
              <a:t> (http://</a:t>
            </a:r>
            <a:r>
              <a:rPr lang="en-US" baseline="0" dirty="0" err="1" smtClean="0"/>
              <a:t>www.geograph.org.uk</a:t>
            </a:r>
            <a:r>
              <a:rPr lang="en-US" baseline="0" dirty="0" smtClean="0"/>
              <a:t>/photo/724208).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Image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licence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CC-BY 2.0</a:t>
            </a:r>
            <a:endParaRPr lang="en-US" baseline="0" dirty="0" smtClean="0"/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 smtClean="0"/>
              <a:t>(</a:t>
            </a:r>
            <a:r>
              <a:rPr lang="en-US" baseline="0" dirty="0" err="1" smtClean="0"/>
              <a:t>centre</a:t>
            </a:r>
            <a:r>
              <a:rPr lang="en-US" baseline="0" dirty="0" smtClean="0"/>
              <a:t> &amp; right) Talacre holiday park.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Images courtesy of RGS-IBG. Image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licence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CC-BY-SA 4.0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0E304-544C-194F-AB86-04D596EE5C78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90042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Images: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(left) Gronant &amp; Talacre Dunes.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Image courtesy of RGS-IBG. Image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licence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CC-BY-SA 4.0</a:t>
            </a:r>
            <a:endParaRPr lang="en-US" dirty="0" smtClean="0"/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 smtClean="0"/>
              <a:t>(</a:t>
            </a:r>
            <a:r>
              <a:rPr lang="en-US" dirty="0" err="1" smtClean="0"/>
              <a:t>centre</a:t>
            </a:r>
            <a:r>
              <a:rPr lang="en-US" dirty="0" smtClean="0"/>
              <a:t> and right)</a:t>
            </a:r>
            <a:r>
              <a:rPr lang="en-US" baseline="0" dirty="0" smtClean="0"/>
              <a:t> </a:t>
            </a:r>
            <a:r>
              <a:rPr lang="en-US" dirty="0" smtClean="0"/>
              <a:t>Google Maps screen grabs </a:t>
            </a:r>
            <a:r>
              <a:rPr lang="en-US" b="0" dirty="0" smtClean="0"/>
              <a:t>(</a:t>
            </a:r>
            <a:r>
              <a:rPr lang="en-GB" b="0" dirty="0" smtClean="0">
                <a:solidFill>
                  <a:srgbClr val="01415B"/>
                </a:solidFill>
              </a:rPr>
              <a:t>Gronant and Talacre Dunes at</a:t>
            </a:r>
            <a:r>
              <a:rPr lang="en-GB" b="0" baseline="0" dirty="0" smtClean="0">
                <a:solidFill>
                  <a:srgbClr val="01415B"/>
                </a:solidFill>
              </a:rPr>
              <a:t> </a:t>
            </a:r>
            <a:r>
              <a:rPr lang="en-GB" b="0" dirty="0" smtClean="0">
                <a:solidFill>
                  <a:srgbClr val="01415B"/>
                </a:solidFill>
              </a:rPr>
              <a:t>53°21'18.5"N 3°19'02.7"W)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0E304-544C-194F-AB86-04D596EE5C78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8496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Images: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 smtClean="0"/>
              <a:t>(right-side cluster)</a:t>
            </a:r>
            <a:r>
              <a:rPr lang="en-US" baseline="0" dirty="0" smtClean="0"/>
              <a:t> Active management (pathways, flooded car park, car park blocked off for regeneration).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Images courtesy of RGS-IBG. Image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licence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CC-BY-SA 4.0 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 smtClean="0"/>
              <a:t>(</a:t>
            </a:r>
            <a:r>
              <a:rPr lang="en-US" dirty="0" err="1" smtClean="0"/>
              <a:t>centre</a:t>
            </a:r>
            <a:r>
              <a:rPr lang="en-US" dirty="0" smtClean="0"/>
              <a:t>) Natterjack toad.</a:t>
            </a:r>
            <a:r>
              <a:rPr lang="en-US" baseline="0" dirty="0" smtClean="0"/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 by Bernard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Dupont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https://www.flickr.com/photos/berniedup/40768303714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Image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licence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CC-BY-SA 2.0</a:t>
            </a:r>
            <a:endParaRPr lang="en-US" dirty="0" smtClean="0"/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(left) Dune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stabilisation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sand accretion.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Images courtesy of RGS-IBG. Image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licence</a:t>
            </a:r>
            <a:r>
              <a: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CC-BY-SA 4.0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0E304-544C-194F-AB86-04D596EE5C78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5770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Images: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(left) Quadrat sampling.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U. S. Fish and Wildlife Service - Northeast Region.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licence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CC BY 2.0, via Wikimedia Commons 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dirty="0" smtClean="0">
                <a:effectLst/>
              </a:rPr>
              <a:t>(centre)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Gronant &amp; Talacre Dunes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Images courtesy of RGS-IBG. Image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licence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CC-BY-SA 4.0 </a:t>
            </a:r>
          </a:p>
          <a:p>
            <a:pPr marL="0" indent="0">
              <a:buFontTx/>
              <a:buNone/>
            </a:pP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0E304-544C-194F-AB86-04D596EE5C7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9004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0E304-544C-194F-AB86-04D596EE5C7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9004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u="none" dirty="0" smtClean="0"/>
              <a:t>Images: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sz="1200" dirty="0" smtClean="0"/>
              <a:t>(top) </a:t>
            </a:r>
            <a:r>
              <a:rPr lang="en-US" dirty="0" smtClean="0"/>
              <a:t>Google Maps screen grab (Talacre &amp; Point of </a:t>
            </a:r>
            <a:r>
              <a:rPr lang="en-US" dirty="0" err="1" smtClean="0"/>
              <a:t>Ayr</a:t>
            </a:r>
            <a:r>
              <a:rPr lang="en-US" dirty="0" smtClean="0"/>
              <a:t>)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sz="1200" dirty="0" smtClean="0"/>
              <a:t>(bottom) Screen grab from </a:t>
            </a:r>
            <a:r>
              <a:rPr lang="en-GB" sz="1200" baseline="0" dirty="0" smtClean="0"/>
              <a:t>British Geological Survey (BGS) Geology of Britain </a:t>
            </a:r>
            <a:r>
              <a:rPr lang="en-GB" sz="1200" dirty="0" smtClean="0"/>
              <a:t>geological </a:t>
            </a:r>
            <a:r>
              <a:rPr lang="en-GB" sz="1200" baseline="0" dirty="0" smtClean="0"/>
              <a:t>map (</a:t>
            </a:r>
            <a:r>
              <a:rPr lang="en-GB" sz="1200" u="sng" dirty="0" smtClean="0">
                <a:hlinkClick r:id="rId3"/>
              </a:rPr>
              <a:t>http://mapapps.bgs.ac.uk/geologyofbritain3d/index.html</a:t>
            </a:r>
            <a:r>
              <a:rPr lang="en-GB" sz="1200" u="none" dirty="0" smtClean="0"/>
              <a:t>)</a:t>
            </a:r>
            <a:endParaRPr lang="en-GB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0E304-544C-194F-AB86-04D596EE5C7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9004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u="none" dirty="0" smtClean="0"/>
              <a:t>Images: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u="none" dirty="0" smtClean="0"/>
              <a:t>- Screen</a:t>
            </a:r>
            <a:r>
              <a:rPr lang="en-GB" sz="1200" u="none" baseline="0" dirty="0" smtClean="0"/>
              <a:t> grab of 2016 </a:t>
            </a:r>
            <a:r>
              <a:rPr lang="en-GB" sz="1200" u="none" dirty="0" smtClean="0"/>
              <a:t>BBC report on 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tidal flooding event at Talacre (</a:t>
            </a:r>
            <a:r>
              <a:rPr lang="en-GB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http://www.bbc.co.uk/news/uk-wales-north-east-wales-36243086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0E304-544C-194F-AB86-04D596EE5C78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9004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Images: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 smtClean="0"/>
              <a:t>(left) (left)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Silva Expedition 4 compass-clinometer (</a:t>
            </a:r>
            <a:r>
              <a:rPr lang="en-GB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https://en.wikipedia.org/wiki/Silva_compass#/media/File:Silva_compass,_Expedition_4.jpg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licence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CC-BY-SA 3.0</a:t>
            </a:r>
            <a:r>
              <a:rPr lang="en-GB" dirty="0" smtClean="0">
                <a:effectLst/>
              </a:rPr>
              <a:t> 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(</a:t>
            </a:r>
            <a:r>
              <a:rPr lang="en-US" dirty="0" err="1" smtClean="0"/>
              <a:t>centre</a:t>
            </a:r>
            <a:r>
              <a:rPr lang="en-US" dirty="0" smtClean="0"/>
              <a:t>)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Measuring gradient by the Field Studies Council (</a:t>
            </a:r>
            <a:r>
              <a:rPr lang="en-GB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https://www.geography-fieldwork.org/a-level/coasts/coastal-management/method/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licence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CC_BY 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(right)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Using callipers to measure the a, b and c axes of a pebble by the Field Studies Council (</a:t>
            </a:r>
            <a:r>
              <a:rPr lang="en-GB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https://www.geography-fieldwork.org/a-level/coasts/coastal-management/method/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licence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CC_BY </a:t>
            </a:r>
            <a:endParaRPr lang="en-US" dirty="0" smtClean="0"/>
          </a:p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0E304-544C-194F-AB86-04D596EE5C78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9004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Images: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(left)</a:t>
            </a:r>
            <a:r>
              <a:rPr lang="en-US" dirty="0" smtClean="0"/>
              <a:t> </a:t>
            </a:r>
            <a:r>
              <a:rPr lang="en-US" dirty="0" err="1" smtClean="0"/>
              <a:t>Pexels.com</a:t>
            </a:r>
            <a:r>
              <a:rPr lang="en-US" dirty="0" smtClean="0"/>
              <a:t> (stock</a:t>
            </a:r>
            <a:r>
              <a:rPr lang="en-US" baseline="0" dirty="0" smtClean="0"/>
              <a:t> photography with a CC0 </a:t>
            </a:r>
            <a:r>
              <a:rPr lang="en-US" baseline="0" dirty="0" err="1" smtClean="0"/>
              <a:t>licence</a:t>
            </a:r>
            <a:r>
              <a:rPr lang="en-US" baseline="0" dirty="0" smtClean="0"/>
              <a:t>) 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(</a:t>
            </a:r>
            <a:r>
              <a:rPr lang="en-US" baseline="0" dirty="0" err="1" smtClean="0"/>
              <a:t>centre</a:t>
            </a:r>
            <a:r>
              <a:rPr lang="en-US" baseline="0" dirty="0" smtClean="0"/>
              <a:t>) Talacre Beach Lighthouse.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Image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courtesy of </a:t>
            </a:r>
            <a:r>
              <a:rPr lang="en-US" baseline="0" dirty="0" smtClean="0"/>
              <a:t>Tornillo Scientific.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Image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licence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CC-BY-SA 4.0 </a:t>
            </a:r>
            <a:endParaRPr lang="en-US" baseline="0" dirty="0" smtClean="0"/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 smtClean="0"/>
              <a:t>(right) Group cross flooded car park at Gronant and Talacre Dunes.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Images courtesy of RGS-IBG. Image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licence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CC-BY-SA 4.0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0E304-544C-194F-AB86-04D596EE5C78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900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6375" y="190501"/>
            <a:ext cx="5496272" cy="1438299"/>
          </a:xfrm>
        </p:spPr>
        <p:txBody>
          <a:bodyPr anchor="t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9D9BD6-16DF-460D-8818-BAFF0451FD4D}" type="slidenum">
              <a:rPr lang="en-GB" altLang="en-US"/>
              <a:pPr/>
              <a:t>‹#›</a:t>
            </a:fld>
            <a:endParaRPr lang="en-GB" altLang="en-US"/>
          </a:p>
        </p:txBody>
      </p:sp>
      <p:pic>
        <p:nvPicPr>
          <p:cNvPr id="7" name="Picture 15" descr="rgs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20272" y="313264"/>
            <a:ext cx="1824451" cy="1315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7057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6375" y="188913"/>
            <a:ext cx="5471889" cy="14398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485925" y="1844824"/>
            <a:ext cx="3429000" cy="41749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7325" y="1844824"/>
            <a:ext cx="3429000" cy="41749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629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766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24000" y="6248400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fld id="{99EC163C-451A-4E6F-ACF7-668EB386970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43726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76375" y="188640"/>
            <a:ext cx="5471889" cy="1411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dirty="0" smtClean="0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0" y="2060575"/>
            <a:ext cx="7010400" cy="395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dirty="0" smtClean="0"/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6294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endParaRPr lang="en-GB" altLang="en-US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766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endParaRPr lang="en-GB" altLang="en-US"/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524000" y="62484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03FE48AF-ABF3-40F6-B23F-7A4E1289867F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46087" name="Line 7"/>
          <p:cNvSpPr>
            <a:spLocks noChangeShapeType="1"/>
          </p:cNvSpPr>
          <p:nvPr/>
        </p:nvSpPr>
        <p:spPr bwMode="auto">
          <a:xfrm flipV="1">
            <a:off x="1371600" y="304800"/>
            <a:ext cx="0" cy="12954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6088" name="Oval 8"/>
          <p:cNvSpPr>
            <a:spLocks noChangeArrowheads="1"/>
          </p:cNvSpPr>
          <p:nvPr/>
        </p:nvSpPr>
        <p:spPr bwMode="auto">
          <a:xfrm>
            <a:off x="152400" y="838200"/>
            <a:ext cx="228600" cy="228600"/>
          </a:xfrm>
          <a:prstGeom prst="ellipse">
            <a:avLst/>
          </a:prstGeom>
          <a:solidFill>
            <a:srgbClr val="F54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46089" name="Oval 9"/>
          <p:cNvSpPr>
            <a:spLocks noChangeArrowheads="1"/>
          </p:cNvSpPr>
          <p:nvPr/>
        </p:nvSpPr>
        <p:spPr bwMode="auto">
          <a:xfrm>
            <a:off x="539750" y="838200"/>
            <a:ext cx="228600" cy="228600"/>
          </a:xfrm>
          <a:prstGeom prst="ellipse">
            <a:avLst/>
          </a:prstGeom>
          <a:solidFill>
            <a:srgbClr val="01415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46090" name="Oval 10"/>
          <p:cNvSpPr>
            <a:spLocks noChangeArrowheads="1"/>
          </p:cNvSpPr>
          <p:nvPr/>
        </p:nvSpPr>
        <p:spPr bwMode="auto">
          <a:xfrm>
            <a:off x="927100" y="838200"/>
            <a:ext cx="228600" cy="228600"/>
          </a:xfrm>
          <a:prstGeom prst="ellipse">
            <a:avLst/>
          </a:prstGeom>
          <a:solidFill>
            <a:srgbClr val="B7000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sz="2400">
              <a:latin typeface="Times New Roman" pitchFamily="18" charset="0"/>
            </a:endParaRPr>
          </a:p>
        </p:txBody>
      </p:sp>
      <p:pic>
        <p:nvPicPr>
          <p:cNvPr id="23" name="Picture 15" descr="rgs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20272" y="313264"/>
            <a:ext cx="1824451" cy="1315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1" r:id="rId2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Helvetic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Helvetic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Helvetic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Helvetic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Helvetic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Helvetic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Helvetic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Helvetic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F54C00"/>
        </a:buClr>
        <a:buSzPct val="70000"/>
        <a:buFont typeface="Wingdings" pitchFamily="2" charset="2"/>
        <a:buChar char="¢"/>
        <a:defRPr sz="30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1415B"/>
        </a:buClr>
        <a:buSzPct val="75000"/>
        <a:buFont typeface="Wingdings" pitchFamily="2" charset="2"/>
        <a:buChar char="l"/>
        <a:defRPr sz="2800">
          <a:solidFill>
            <a:schemeClr val="tx2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B70005"/>
        </a:buClr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797E01"/>
        </a:buClr>
        <a:buChar char="•"/>
        <a:defRPr sz="2000">
          <a:solidFill>
            <a:schemeClr val="tx2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740160"/>
        </a:buClr>
        <a:buChar char="•"/>
        <a:defRPr sz="200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740160"/>
        </a:buClr>
        <a:buChar char="•"/>
        <a:defRPr sz="2000">
          <a:solidFill>
            <a:schemeClr val="tx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740160"/>
        </a:buClr>
        <a:buChar char="•"/>
        <a:defRPr sz="2000">
          <a:solidFill>
            <a:schemeClr val="tx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740160"/>
        </a:buClr>
        <a:buChar char="•"/>
        <a:defRPr sz="2000">
          <a:solidFill>
            <a:schemeClr val="tx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740160"/>
        </a:buClr>
        <a:buChar char="•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jpg"/><Relationship Id="rId6" Type="http://schemas.openxmlformats.org/officeDocument/2006/relationships/image" Target="../media/image5.jpg"/><Relationship Id="rId7" Type="http://schemas.openxmlformats.org/officeDocument/2006/relationships/image" Target="../media/image6.jpeg"/><Relationship Id="rId8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9" Type="http://schemas.openxmlformats.org/officeDocument/2006/relationships/image" Target="../media/image24.png"/><Relationship Id="rId10" Type="http://schemas.openxmlformats.org/officeDocument/2006/relationships/image" Target="../media/image25.png"/><Relationship Id="rId11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8" Type="http://schemas.openxmlformats.org/officeDocument/2006/relationships/image" Target="../media/image29.png"/><Relationship Id="rId9" Type="http://schemas.openxmlformats.org/officeDocument/2006/relationships/image" Target="../media/image30.png"/><Relationship Id="rId10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hyperlink" Target="https://www.rgs.org/in-the-field/fieldwork-in-schools/fieldwork-safety-and-planning/risk-assessments/" TargetMode="External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hyperlink" Target="https://www.rgs.org/schools/teaching-resources/a-student-guide-to-the-a-level-independent-investi/" TargetMode="External"/><Relationship Id="rId6" Type="http://schemas.openxmlformats.org/officeDocument/2006/relationships/hyperlink" Target="https://www.rgs.org/schools/teaching-resources/coasts/" TargetMode="External"/><Relationship Id="rId7" Type="http://schemas.openxmlformats.org/officeDocument/2006/relationships/hyperlink" Target="https://www.rgs.org/schools/teaching-resources/coastal-processes-and-management/" TargetMode="External"/><Relationship Id="rId8" Type="http://schemas.openxmlformats.org/officeDocument/2006/relationships/hyperlink" Target="https://www.rgs.org/schools/teaching-resources/coasts/planning-coastal-fieldwork/" TargetMode="External"/><Relationship Id="rId9" Type="http://schemas.openxmlformats.org/officeDocument/2006/relationships/hyperlink" Target="https://www.geography-fieldwork.org/a-level/coasts/coastal-management/method/" TargetMode="External"/><Relationship Id="rId10" Type="http://schemas.openxmlformats.org/officeDocument/2006/relationships/image" Target="../media/image31.jpeg"/><Relationship Id="rId11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.jpg"/><Relationship Id="rId6" Type="http://schemas.openxmlformats.org/officeDocument/2006/relationships/image" Target="../media/image4.jp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7.png"/><Relationship Id="rId6" Type="http://schemas.openxmlformats.org/officeDocument/2006/relationships/image" Target="../media/image34.png"/><Relationship Id="rId7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7.png"/><Relationship Id="rId6" Type="http://schemas.openxmlformats.org/officeDocument/2006/relationships/image" Target="../media/image36.jpeg"/><Relationship Id="rId7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.jpg"/><Relationship Id="rId6" Type="http://schemas.openxmlformats.org/officeDocument/2006/relationships/image" Target="../media/image8.jpeg"/><Relationship Id="rId7" Type="http://schemas.openxmlformats.org/officeDocument/2006/relationships/image" Target="../media/image9.jpg"/><Relationship Id="rId8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7.png"/><Relationship Id="rId6" Type="http://schemas.openxmlformats.org/officeDocument/2006/relationships/image" Target="../media/image38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39.jpe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0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1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2.jpeg"/><Relationship Id="rId6" Type="http://schemas.openxmlformats.org/officeDocument/2006/relationships/image" Target="../media/image43.jpe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4.jpe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5.jpeg"/><Relationship Id="rId6" Type="http://schemas.openxmlformats.org/officeDocument/2006/relationships/image" Target="../media/image46.jpeg"/><Relationship Id="rId7" Type="http://schemas.openxmlformats.org/officeDocument/2006/relationships/image" Target="../media/image47.jpeg"/><Relationship Id="rId8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8.jpe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7" Type="http://schemas.openxmlformats.org/officeDocument/2006/relationships/image" Target="../media/image53.png"/><Relationship Id="rId8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7.png"/><Relationship Id="rId6" Type="http://schemas.openxmlformats.org/officeDocument/2006/relationships/image" Target="../media/image54.jpeg"/><Relationship Id="rId7" Type="http://schemas.openxmlformats.org/officeDocument/2006/relationships/image" Target="../media/image55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7.png"/><Relationship Id="rId6" Type="http://schemas.openxmlformats.org/officeDocument/2006/relationships/image" Target="../media/image56.jpg"/><Relationship Id="rId7" Type="http://schemas.openxmlformats.org/officeDocument/2006/relationships/image" Target="../media/image57.jpeg"/><Relationship Id="rId8" Type="http://schemas.openxmlformats.org/officeDocument/2006/relationships/image" Target="../media/image4.jpg"/><Relationship Id="rId9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7.png"/><Relationship Id="rId6" Type="http://schemas.openxmlformats.org/officeDocument/2006/relationships/image" Target="../media/image59.jpg"/><Relationship Id="rId7" Type="http://schemas.openxmlformats.org/officeDocument/2006/relationships/image" Target="../media/image60.png"/><Relationship Id="rId8" Type="http://schemas.openxmlformats.org/officeDocument/2006/relationships/image" Target="../media/image61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7.png"/><Relationship Id="rId6" Type="http://schemas.openxmlformats.org/officeDocument/2006/relationships/image" Target="../media/image62.png"/><Relationship Id="rId7" Type="http://schemas.openxmlformats.org/officeDocument/2006/relationships/image" Target="../media/image63.jpeg"/><Relationship Id="rId8" Type="http://schemas.openxmlformats.org/officeDocument/2006/relationships/image" Target="../media/image64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7.png"/><Relationship Id="rId6" Type="http://schemas.openxmlformats.org/officeDocument/2006/relationships/image" Target="../media/image4.jpg"/><Relationship Id="rId7" Type="http://schemas.openxmlformats.org/officeDocument/2006/relationships/image" Target="../media/image5.jpg"/><Relationship Id="rId8" Type="http://schemas.openxmlformats.org/officeDocument/2006/relationships/image" Target="../media/image65.jpeg"/><Relationship Id="rId9" Type="http://schemas.openxmlformats.org/officeDocument/2006/relationships/image" Target="../media/image19.jpg"/><Relationship Id="rId10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jpg"/><Relationship Id="rId6" Type="http://schemas.openxmlformats.org/officeDocument/2006/relationships/image" Target="../media/image10.jpe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1.jpeg"/><Relationship Id="rId6" Type="http://schemas.openxmlformats.org/officeDocument/2006/relationships/image" Target="../media/image12.jpe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3.jpe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hyperlink" Target="https://www.rgs.org/schools/teaching-resources/sampling-techniques/" TargetMode="External"/><Relationship Id="rId6" Type="http://schemas.openxmlformats.org/officeDocument/2006/relationships/image" Target="../media/image14.jpeg"/><Relationship Id="rId7" Type="http://schemas.openxmlformats.org/officeDocument/2006/relationships/image" Target="../media/image15.jpeg"/><Relationship Id="rId8" Type="http://schemas.openxmlformats.org/officeDocument/2006/relationships/image" Target="../media/image16.jpeg"/><Relationship Id="rId9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7.png"/><Relationship Id="rId6" Type="http://schemas.openxmlformats.org/officeDocument/2006/relationships/image" Target="../media/image18.jpg"/><Relationship Id="rId7" Type="http://schemas.openxmlformats.org/officeDocument/2006/relationships/image" Target="../media/image19.jpg"/><Relationship Id="rId8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475656" y="548681"/>
            <a:ext cx="5832648" cy="936104"/>
          </a:xfrm>
        </p:spPr>
        <p:txBody>
          <a:bodyPr anchor="t"/>
          <a:lstStyle/>
          <a:p>
            <a:r>
              <a:rPr lang="en-US" sz="2500" b="1" dirty="0" smtClean="0"/>
              <a:t>Integrating Professional </a:t>
            </a:r>
            <a:r>
              <a:rPr lang="en-US" sz="2500" b="1" dirty="0"/>
              <a:t>River Study Techniques </a:t>
            </a:r>
            <a:r>
              <a:rPr lang="en-US" sz="2500" b="1" dirty="0" smtClean="0"/>
              <a:t>into School </a:t>
            </a:r>
            <a:r>
              <a:rPr lang="en-US" sz="2500" b="1" dirty="0"/>
              <a:t>Fieldwork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5952093"/>
            <a:ext cx="576064" cy="7645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5989999"/>
            <a:ext cx="1008112" cy="725592"/>
          </a:xfrm>
          <a:prstGeom prst="rect">
            <a:avLst/>
          </a:prstGeom>
        </p:spPr>
      </p:pic>
      <p:sp>
        <p:nvSpPr>
          <p:cNvPr id="26" name="Rectangle 2"/>
          <p:cNvSpPr txBox="1">
            <a:spLocks noChangeArrowheads="1"/>
          </p:cNvSpPr>
          <p:nvPr/>
        </p:nvSpPr>
        <p:spPr bwMode="auto">
          <a:xfrm>
            <a:off x="0" y="1700808"/>
            <a:ext cx="9144000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en-US" sz="2500" b="1" dirty="0" smtClean="0">
                <a:solidFill>
                  <a:srgbClr val="B70005"/>
                </a:solidFill>
              </a:rPr>
              <a:t>Project 2:</a:t>
            </a:r>
          </a:p>
          <a:p>
            <a:pPr algn="ctr"/>
            <a:r>
              <a:rPr lang="en-US" sz="2500" b="1" dirty="0" smtClean="0">
                <a:solidFill>
                  <a:srgbClr val="B70005"/>
                </a:solidFill>
              </a:rPr>
              <a:t>Dune Habitats and Human Management</a:t>
            </a:r>
            <a:endParaRPr lang="en-US" sz="2500" b="1" dirty="0">
              <a:solidFill>
                <a:srgbClr val="B70005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2997064"/>
            <a:ext cx="2645016" cy="2663775"/>
          </a:xfrm>
          <a:prstGeom prst="ellipse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3013462"/>
            <a:ext cx="2630980" cy="2630980"/>
          </a:xfrm>
          <a:prstGeom prst="ellipse">
            <a:avLst/>
          </a:prstGeom>
        </p:spPr>
      </p:pic>
      <p:pic>
        <p:nvPicPr>
          <p:cNvPr id="16" name="Picture 15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997723"/>
            <a:ext cx="2663999" cy="2662457"/>
          </a:xfrm>
          <a:prstGeom prst="ellipse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6242" y="6021288"/>
            <a:ext cx="922022" cy="67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5952093"/>
            <a:ext cx="576064" cy="76459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5989999"/>
            <a:ext cx="1008112" cy="725592"/>
          </a:xfrm>
          <a:prstGeom prst="rect">
            <a:avLst/>
          </a:prstGeom>
        </p:spPr>
      </p:pic>
      <p:sp>
        <p:nvSpPr>
          <p:cNvPr id="16" name="Rectangle 7"/>
          <p:cNvSpPr txBox="1">
            <a:spLocks noChangeArrowheads="1"/>
          </p:cNvSpPr>
          <p:nvPr/>
        </p:nvSpPr>
        <p:spPr bwMode="auto">
          <a:xfrm>
            <a:off x="19091" y="2708920"/>
            <a:ext cx="9144000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415B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70005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7E0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algn="ctr"/>
            <a:r>
              <a:rPr lang="en-GB" sz="1600" dirty="0" smtClean="0"/>
              <a:t>Clothing (long trousers, long sleeves, wet weather gear, boots)</a:t>
            </a:r>
          </a:p>
          <a:p>
            <a:pPr algn="ctr"/>
            <a:r>
              <a:rPr lang="en-GB" sz="1600" dirty="0" smtClean="0"/>
              <a:t>Field note book</a:t>
            </a:r>
          </a:p>
          <a:p>
            <a:pPr algn="ctr"/>
            <a:r>
              <a:rPr lang="en-GB" sz="1600" dirty="0" smtClean="0"/>
              <a:t>Charged mobile phone</a:t>
            </a:r>
          </a:p>
          <a:p>
            <a:pPr algn="ctr"/>
            <a:r>
              <a:rPr lang="en-GB" sz="1600" dirty="0" smtClean="0"/>
              <a:t>GPS device</a:t>
            </a:r>
          </a:p>
          <a:p>
            <a:pPr algn="ctr"/>
            <a:r>
              <a:rPr lang="en-GB" sz="1600" dirty="0" smtClean="0"/>
              <a:t>Camera</a:t>
            </a:r>
          </a:p>
          <a:p>
            <a:pPr algn="ctr"/>
            <a:r>
              <a:rPr lang="en-GB" sz="1600" dirty="0" smtClean="0"/>
              <a:t>Sharpened pencils</a:t>
            </a:r>
          </a:p>
          <a:p>
            <a:pPr algn="ctr"/>
            <a:r>
              <a:rPr lang="en-GB" sz="1600" dirty="0" smtClean="0"/>
              <a:t>First aid kit</a:t>
            </a:r>
          </a:p>
          <a:p>
            <a:pPr algn="ctr"/>
            <a:endParaRPr lang="en-GB" sz="1600" dirty="0" smtClean="0"/>
          </a:p>
          <a:p>
            <a:pPr marL="0" indent="0" algn="ctr">
              <a:buNone/>
            </a:pPr>
            <a:endParaRPr lang="en-GB" sz="1600" dirty="0" smtClean="0"/>
          </a:p>
          <a:p>
            <a:pPr marL="0" indent="0" algn="ctr">
              <a:buNone/>
            </a:pPr>
            <a:endParaRPr lang="en-GB" sz="1600" dirty="0" smtClean="0"/>
          </a:p>
        </p:txBody>
      </p:sp>
      <p:sp>
        <p:nvSpPr>
          <p:cNvPr id="12" name="Rectangle 11"/>
          <p:cNvSpPr/>
          <p:nvPr/>
        </p:nvSpPr>
        <p:spPr>
          <a:xfrm>
            <a:off x="0" y="2132856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 smtClean="0">
                <a:solidFill>
                  <a:srgbClr val="B70005"/>
                </a:solidFill>
              </a:rPr>
              <a:t>Field Kit (Universal)</a:t>
            </a:r>
            <a:endParaRPr lang="en-GB" b="1" dirty="0">
              <a:solidFill>
                <a:srgbClr val="B70005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5147900"/>
            <a:ext cx="82444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 smtClean="0">
                <a:solidFill>
                  <a:srgbClr val="B70005"/>
                </a:solidFill>
              </a:rPr>
              <a:t>Field Kit (Fieldwork Specific) 		</a:t>
            </a:r>
            <a:endParaRPr lang="en-GB" b="1" dirty="0">
              <a:solidFill>
                <a:srgbClr val="B70005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68344" y="2060848"/>
            <a:ext cx="1324458" cy="1322500"/>
          </a:xfrm>
          <a:prstGeom prst="ellipse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04" y="2060848"/>
            <a:ext cx="1467920" cy="1462203"/>
          </a:xfrm>
          <a:prstGeom prst="ellipse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528" y="5085184"/>
            <a:ext cx="1465481" cy="1462949"/>
          </a:xfrm>
          <a:prstGeom prst="ellipse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8144" y="3861048"/>
            <a:ext cx="1579883" cy="1561356"/>
          </a:xfrm>
          <a:prstGeom prst="ellipse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2280" y="3140968"/>
            <a:ext cx="1807884" cy="1823535"/>
          </a:xfrm>
          <a:prstGeom prst="ellipse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520" y="3140968"/>
            <a:ext cx="2304256" cy="2307046"/>
          </a:xfrm>
          <a:prstGeom prst="ellipse">
            <a:avLst/>
          </a:prstGeom>
        </p:spPr>
      </p:pic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1475656" y="307600"/>
            <a:ext cx="5424983" cy="1321200"/>
          </a:xfrm>
          <a:prstGeom prst="rect">
            <a:avLst/>
          </a:prstGeom>
          <a:solidFill>
            <a:srgbClr val="B70005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en-GB" altLang="en-US" sz="2500" b="1" dirty="0" smtClean="0">
                <a:solidFill>
                  <a:schemeClr val="bg1"/>
                </a:solidFill>
              </a:rPr>
              <a:t>Pre-Fieldwork Activities</a:t>
            </a:r>
          </a:p>
          <a:p>
            <a:pPr algn="ctr">
              <a:lnSpc>
                <a:spcPct val="150000"/>
              </a:lnSpc>
            </a:pPr>
            <a:r>
              <a:rPr lang="en-GB" altLang="en-US" sz="2000" b="1" dirty="0" smtClean="0">
                <a:solidFill>
                  <a:schemeClr val="bg1"/>
                </a:solidFill>
              </a:rPr>
              <a:t>Logistical Planning</a:t>
            </a:r>
            <a:endParaRPr lang="en-GB" altLang="en-US" sz="2000" b="1" dirty="0">
              <a:solidFill>
                <a:schemeClr val="bg1"/>
              </a:solidFill>
            </a:endParaRPr>
          </a:p>
        </p:txBody>
      </p:sp>
      <p:sp>
        <p:nvSpPr>
          <p:cNvPr id="22" name="Rectangle 7"/>
          <p:cNvSpPr txBox="1">
            <a:spLocks noChangeArrowheads="1"/>
          </p:cNvSpPr>
          <p:nvPr/>
        </p:nvSpPr>
        <p:spPr bwMode="auto">
          <a:xfrm>
            <a:off x="1907704" y="5661248"/>
            <a:ext cx="4320480" cy="730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415B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70005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7E0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algn="ctr"/>
            <a:r>
              <a:rPr lang="en-GB" sz="1600" dirty="0" smtClean="0"/>
              <a:t>Research equipment (e.g., metre ruler, callipers, etc.)</a:t>
            </a:r>
          </a:p>
          <a:p>
            <a:pPr algn="ctr"/>
            <a:endParaRPr lang="en-GB" sz="1600" dirty="0" smtClean="0"/>
          </a:p>
          <a:p>
            <a:pPr marL="0" indent="0" algn="ctr">
              <a:buNone/>
            </a:pPr>
            <a:endParaRPr lang="en-GB" sz="1600" dirty="0" smtClean="0"/>
          </a:p>
          <a:p>
            <a:pPr marL="0" indent="0" algn="ctr">
              <a:buNone/>
            </a:pPr>
            <a:endParaRPr lang="en-GB" sz="1600" dirty="0" smtClean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26242" y="6021288"/>
            <a:ext cx="922022" cy="6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28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8" descr="puntia echios - Santa Fe, Galapagos.jpg"/>
          <p:cNvSpPr>
            <a:spLocks noChangeAspect="1" noChangeArrowheads="1"/>
          </p:cNvSpPr>
          <p:nvPr/>
        </p:nvSpPr>
        <p:spPr bwMode="auto">
          <a:xfrm>
            <a:off x="179512" y="188640"/>
            <a:ext cx="8096250" cy="1103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5952093"/>
            <a:ext cx="576064" cy="76459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5989999"/>
            <a:ext cx="1008112" cy="72559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198884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B70005"/>
                </a:solidFill>
              </a:rPr>
              <a:t>Site Practicalities </a:t>
            </a:r>
          </a:p>
        </p:txBody>
      </p:sp>
      <p:sp>
        <p:nvSpPr>
          <p:cNvPr id="13" name="Rectangle 7"/>
          <p:cNvSpPr txBox="1">
            <a:spLocks noChangeArrowheads="1"/>
          </p:cNvSpPr>
          <p:nvPr/>
        </p:nvSpPr>
        <p:spPr bwMode="auto">
          <a:xfrm>
            <a:off x="0" y="2636912"/>
            <a:ext cx="9144000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415B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70005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7E0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algn="ctr"/>
            <a:r>
              <a:rPr lang="en-GB" sz="1600" dirty="0" smtClean="0"/>
              <a:t>Parking (incl. bus parking)</a:t>
            </a:r>
          </a:p>
          <a:p>
            <a:pPr algn="ctr"/>
            <a:r>
              <a:rPr lang="en-GB" sz="1600" dirty="0" smtClean="0"/>
              <a:t>Toilets</a:t>
            </a:r>
          </a:p>
          <a:p>
            <a:pPr algn="ctr"/>
            <a:r>
              <a:rPr lang="en-GB" sz="1600" dirty="0" smtClean="0"/>
              <a:t>Picnic sites</a:t>
            </a:r>
          </a:p>
          <a:p>
            <a:pPr algn="ctr"/>
            <a:r>
              <a:rPr lang="en-GB" sz="1600" dirty="0" smtClean="0"/>
              <a:t>Shops &amp; cafes</a:t>
            </a:r>
          </a:p>
          <a:p>
            <a:pPr algn="ctr"/>
            <a:r>
              <a:rPr lang="en-GB" sz="1600" dirty="0" smtClean="0"/>
              <a:t>Field centres &amp; visitor centres</a:t>
            </a:r>
          </a:p>
          <a:p>
            <a:pPr algn="ctr"/>
            <a:r>
              <a:rPr lang="en-GB" sz="1600" dirty="0" smtClean="0"/>
              <a:t>Accessibility (roads, foot paths, etc.)</a:t>
            </a:r>
          </a:p>
          <a:p>
            <a:pPr algn="ctr"/>
            <a:r>
              <a:rPr lang="en-GB" sz="1600" dirty="0" smtClean="0"/>
              <a:t>Nearest A&amp;E Department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9752" y="4784568"/>
            <a:ext cx="1944216" cy="1952960"/>
          </a:xfrm>
          <a:prstGeom prst="ellipse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528" y="2064579"/>
            <a:ext cx="2520280" cy="251271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16216" y="1843511"/>
            <a:ext cx="2280604" cy="2301401"/>
          </a:xfrm>
          <a:prstGeom prst="ellipse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512" y="4077072"/>
            <a:ext cx="2592288" cy="2562882"/>
          </a:xfrm>
          <a:prstGeom prst="ellipse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2200" y="3717031"/>
            <a:ext cx="2160240" cy="2163431"/>
          </a:xfrm>
          <a:prstGeom prst="ellipse">
            <a:avLst/>
          </a:prstGeom>
        </p:spPr>
      </p:pic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1475656" y="307600"/>
            <a:ext cx="5424983" cy="1321200"/>
          </a:xfrm>
          <a:prstGeom prst="rect">
            <a:avLst/>
          </a:prstGeom>
          <a:solidFill>
            <a:srgbClr val="B70005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en-GB" altLang="en-US" sz="2500" b="1" dirty="0" smtClean="0">
                <a:solidFill>
                  <a:schemeClr val="bg1"/>
                </a:solidFill>
              </a:rPr>
              <a:t>Pre-Fieldwork Activities</a:t>
            </a:r>
          </a:p>
          <a:p>
            <a:pPr algn="ctr">
              <a:lnSpc>
                <a:spcPct val="150000"/>
              </a:lnSpc>
            </a:pPr>
            <a:r>
              <a:rPr lang="en-GB" altLang="en-US" sz="2000" b="1" dirty="0" smtClean="0">
                <a:solidFill>
                  <a:schemeClr val="bg1"/>
                </a:solidFill>
              </a:rPr>
              <a:t>Logistical Planning</a:t>
            </a:r>
            <a:endParaRPr lang="en-GB" altLang="en-US" sz="2000" b="1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26242" y="6021288"/>
            <a:ext cx="922022" cy="6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715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475656" y="299348"/>
            <a:ext cx="5424264" cy="1320660"/>
          </a:xfrm>
          <a:prstGeom prst="rect">
            <a:avLst/>
          </a:prstGeom>
          <a:solidFill>
            <a:srgbClr val="01415B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r>
              <a:rPr lang="en-GB" altLang="en-US" sz="3200" kern="0" dirty="0" smtClean="0">
                <a:solidFill>
                  <a:schemeClr val="bg1"/>
                </a:solidFill>
              </a:rPr>
              <a:t>Products of an evolving planet</a:t>
            </a:r>
            <a:endParaRPr lang="en-GB" altLang="en-US" sz="3200" kern="0" dirty="0">
              <a:solidFill>
                <a:schemeClr val="bg1"/>
              </a:solidFill>
            </a:endParaRPr>
          </a:p>
        </p:txBody>
      </p:sp>
      <p:sp>
        <p:nvSpPr>
          <p:cNvPr id="26" name="Rectangle 2"/>
          <p:cNvSpPr txBox="1">
            <a:spLocks noChangeArrowheads="1"/>
          </p:cNvSpPr>
          <p:nvPr/>
        </p:nvSpPr>
        <p:spPr bwMode="auto">
          <a:xfrm>
            <a:off x="1476000" y="298800"/>
            <a:ext cx="5424983" cy="1321200"/>
          </a:xfrm>
          <a:prstGeom prst="rect">
            <a:avLst/>
          </a:prstGeom>
          <a:solidFill>
            <a:srgbClr val="01415B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GB" altLang="en-US" sz="2500" dirty="0" smtClean="0">
                <a:solidFill>
                  <a:schemeClr val="bg1"/>
                </a:solidFill>
              </a:rPr>
              <a:t>Comparative Study of River Regimes </a:t>
            </a:r>
            <a:r>
              <a:rPr lang="en-GB" altLang="en-US" sz="2000" dirty="0" smtClean="0">
                <a:solidFill>
                  <a:schemeClr val="bg1"/>
                </a:solidFill>
              </a:rPr>
              <a:t>Pre-Fieldwork Activities</a:t>
            </a:r>
            <a:endParaRPr lang="en-GB" altLang="en-US" sz="2000" b="1" dirty="0">
              <a:solidFill>
                <a:schemeClr val="bg1"/>
              </a:solidFill>
            </a:endParaRPr>
          </a:p>
        </p:txBody>
      </p:sp>
      <p:sp>
        <p:nvSpPr>
          <p:cNvPr id="10" name="AutoShape 8" descr="puntia echios - Santa Fe, Galapagos.jpg"/>
          <p:cNvSpPr>
            <a:spLocks noChangeAspect="1" noChangeArrowheads="1"/>
          </p:cNvSpPr>
          <p:nvPr/>
        </p:nvSpPr>
        <p:spPr bwMode="auto">
          <a:xfrm>
            <a:off x="179512" y="188640"/>
            <a:ext cx="8096250" cy="1103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5952093"/>
            <a:ext cx="576064" cy="76459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5989999"/>
            <a:ext cx="1008112" cy="72559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184482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B70005"/>
                </a:solidFill>
              </a:rPr>
              <a:t>Risk Assessment</a:t>
            </a:r>
          </a:p>
        </p:txBody>
      </p:sp>
      <p:sp>
        <p:nvSpPr>
          <p:cNvPr id="2" name="Rectangle 1"/>
          <p:cNvSpPr/>
          <p:nvPr/>
        </p:nvSpPr>
        <p:spPr>
          <a:xfrm>
            <a:off x="179512" y="5940568"/>
            <a:ext cx="5853204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u="sng" dirty="0" smtClean="0">
                <a:hlinkClick r:id="rId5"/>
              </a:rPr>
              <a:t>https</a:t>
            </a:r>
            <a:r>
              <a:rPr lang="en-GB" sz="1600" u="sng" dirty="0">
                <a:hlinkClick r:id="rId5"/>
              </a:rPr>
              <a:t>://www.rgs.org/in-the-field/fieldwork-in-schools/fieldwork-safety-and-planning/risk-assessments/</a:t>
            </a:r>
            <a:r>
              <a:rPr lang="en-GB" sz="1600" dirty="0"/>
              <a:t> </a:t>
            </a:r>
          </a:p>
        </p:txBody>
      </p:sp>
      <p:sp>
        <p:nvSpPr>
          <p:cNvPr id="13" name="Rectangle 7"/>
          <p:cNvSpPr txBox="1">
            <a:spLocks noChangeArrowheads="1"/>
          </p:cNvSpPr>
          <p:nvPr/>
        </p:nvSpPr>
        <p:spPr bwMode="auto">
          <a:xfrm>
            <a:off x="144016" y="3068960"/>
            <a:ext cx="2555776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415B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70005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7E0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1400" dirty="0" smtClean="0"/>
              <a:t>Working near tidal  water</a:t>
            </a:r>
          </a:p>
          <a:p>
            <a:pPr marL="0" indent="0" algn="ctr">
              <a:buNone/>
            </a:pPr>
            <a:endParaRPr lang="en-GB" sz="1400" dirty="0" smtClean="0"/>
          </a:p>
          <a:p>
            <a:pPr marL="0" indent="0" algn="ctr">
              <a:buNone/>
            </a:pPr>
            <a:endParaRPr lang="en-GB" sz="1400" dirty="0" smtClean="0"/>
          </a:p>
          <a:p>
            <a:pPr marL="0" indent="0" algn="ctr">
              <a:buNone/>
            </a:pPr>
            <a:endParaRPr lang="en-GB" sz="1400" dirty="0" smtClean="0"/>
          </a:p>
          <a:p>
            <a:pPr marL="0" indent="0" algn="ctr">
              <a:buNone/>
            </a:pPr>
            <a:endParaRPr lang="en-GB" sz="600" dirty="0" smtClean="0"/>
          </a:p>
          <a:p>
            <a:pPr marL="0" indent="0" algn="ctr">
              <a:buNone/>
            </a:pPr>
            <a:r>
              <a:rPr lang="en-GB" sz="1400" dirty="0" smtClean="0"/>
              <a:t>Uneven / unstable ground</a:t>
            </a:r>
          </a:p>
          <a:p>
            <a:pPr marL="0" indent="0" algn="ctr">
              <a:buNone/>
            </a:pPr>
            <a:endParaRPr lang="en-GB" sz="700" dirty="0" smtClean="0"/>
          </a:p>
          <a:p>
            <a:pPr marL="0" indent="0" algn="ctr">
              <a:buNone/>
            </a:pPr>
            <a:endParaRPr lang="en-GB" sz="1400" dirty="0" smtClean="0"/>
          </a:p>
          <a:p>
            <a:pPr marL="0" indent="0" algn="ctr">
              <a:buNone/>
            </a:pPr>
            <a:endParaRPr lang="en-GB" sz="1400" dirty="0" smtClean="0"/>
          </a:p>
          <a:p>
            <a:pPr marL="0" indent="0" algn="ctr">
              <a:buNone/>
            </a:pPr>
            <a:r>
              <a:rPr lang="en-GB" sz="1400" dirty="0" smtClean="0"/>
              <a:t>Biological hazards (dogs, etc.).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2483604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01415B"/>
                </a:solidFill>
              </a:rPr>
              <a:t>	</a:t>
            </a:r>
            <a:r>
              <a:rPr lang="en-GB" sz="1600" b="1" dirty="0" smtClean="0">
                <a:solidFill>
                  <a:srgbClr val="01415B"/>
                </a:solidFill>
              </a:rPr>
              <a:t>Hazard			        Control Measures 		         Residual Risk</a:t>
            </a:r>
          </a:p>
        </p:txBody>
      </p:sp>
      <p:sp>
        <p:nvSpPr>
          <p:cNvPr id="17" name="Rectangle 7"/>
          <p:cNvSpPr txBox="1">
            <a:spLocks noChangeArrowheads="1"/>
          </p:cNvSpPr>
          <p:nvPr/>
        </p:nvSpPr>
        <p:spPr bwMode="auto">
          <a:xfrm>
            <a:off x="3059832" y="3068960"/>
            <a:ext cx="3096344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415B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70005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7E0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1400" dirty="0" smtClean="0"/>
              <a:t>Coastal waters will not be entered. Tide schedules consulted before visit. Maintain vigilance. Carry charged mobile phone. </a:t>
            </a:r>
          </a:p>
          <a:p>
            <a:pPr marL="0" indent="0" algn="ctr">
              <a:buNone/>
            </a:pPr>
            <a:endParaRPr lang="en-GB" sz="1400" dirty="0" smtClean="0"/>
          </a:p>
          <a:p>
            <a:pPr marL="0" indent="0" algn="ctr">
              <a:buNone/>
            </a:pPr>
            <a:r>
              <a:rPr lang="en-GB" sz="1400" dirty="0" smtClean="0"/>
              <a:t>Keep to flat areas; walk with care; </a:t>
            </a:r>
            <a:r>
              <a:rPr lang="mr-IN" sz="1400" dirty="0" smtClean="0"/>
              <a:t>……</a:t>
            </a:r>
            <a:r>
              <a:rPr lang="en-GB" sz="1400" dirty="0" smtClean="0"/>
              <a:t>. etc.</a:t>
            </a:r>
          </a:p>
          <a:p>
            <a:pPr marL="0" indent="0" algn="ctr">
              <a:buNone/>
            </a:pPr>
            <a:endParaRPr lang="en-GB" sz="1400" dirty="0" smtClean="0"/>
          </a:p>
          <a:p>
            <a:pPr marL="0" indent="0" algn="ctr">
              <a:buNone/>
            </a:pPr>
            <a:r>
              <a:rPr lang="en-GB" sz="1400" dirty="0" smtClean="0"/>
              <a:t>Coastal areas popular </a:t>
            </a:r>
            <a:r>
              <a:rPr lang="en-GB" sz="1400" dirty="0"/>
              <a:t>with </a:t>
            </a:r>
            <a:r>
              <a:rPr lang="en-GB" sz="1400" dirty="0" smtClean="0"/>
              <a:t>dog </a:t>
            </a:r>
            <a:r>
              <a:rPr lang="en-GB" sz="1400" dirty="0"/>
              <a:t>walkers. Take </a:t>
            </a:r>
            <a:r>
              <a:rPr lang="en-GB" sz="1400" dirty="0" smtClean="0"/>
              <a:t>precautions </a:t>
            </a:r>
            <a:r>
              <a:rPr lang="en-GB" sz="1400" dirty="0"/>
              <a:t>around unknown animals (i.e., don't pet dogs without owners’ permission). </a:t>
            </a:r>
            <a:endParaRPr lang="en-GB" sz="1400" dirty="0" smtClean="0"/>
          </a:p>
        </p:txBody>
      </p:sp>
      <p:sp>
        <p:nvSpPr>
          <p:cNvPr id="18" name="Rectangle 7"/>
          <p:cNvSpPr txBox="1">
            <a:spLocks noChangeArrowheads="1"/>
          </p:cNvSpPr>
          <p:nvPr/>
        </p:nvSpPr>
        <p:spPr bwMode="auto">
          <a:xfrm>
            <a:off x="6372200" y="3140968"/>
            <a:ext cx="2555776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415B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70005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7E0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1400" dirty="0" smtClean="0"/>
              <a:t>MEDIUM</a:t>
            </a:r>
          </a:p>
          <a:p>
            <a:pPr marL="0" indent="0" algn="ctr">
              <a:buNone/>
            </a:pPr>
            <a:endParaRPr lang="en-GB" sz="1400" dirty="0" smtClean="0"/>
          </a:p>
          <a:p>
            <a:pPr marL="0" indent="0" algn="ctr">
              <a:buNone/>
            </a:pPr>
            <a:endParaRPr lang="en-GB" sz="1400" dirty="0" smtClean="0"/>
          </a:p>
          <a:p>
            <a:pPr marL="0" indent="0" algn="ctr">
              <a:buNone/>
            </a:pPr>
            <a:endParaRPr lang="en-GB" sz="1400" dirty="0" smtClean="0"/>
          </a:p>
          <a:p>
            <a:pPr marL="0" indent="0" algn="ctr">
              <a:buNone/>
            </a:pPr>
            <a:r>
              <a:rPr lang="en-GB" sz="1400" dirty="0" smtClean="0"/>
              <a:t>LOW</a:t>
            </a:r>
          </a:p>
          <a:p>
            <a:pPr marL="0" indent="0" algn="ctr">
              <a:buNone/>
            </a:pPr>
            <a:endParaRPr lang="en-GB" sz="1400" dirty="0" smtClean="0"/>
          </a:p>
          <a:p>
            <a:pPr marL="0" indent="0" algn="ctr">
              <a:buNone/>
            </a:pPr>
            <a:endParaRPr lang="en-GB" sz="700" dirty="0"/>
          </a:p>
          <a:p>
            <a:pPr marL="0" indent="0" algn="ctr">
              <a:buNone/>
            </a:pPr>
            <a:endParaRPr lang="en-GB" sz="1400" dirty="0" smtClean="0"/>
          </a:p>
          <a:p>
            <a:pPr marL="0" indent="0" algn="ctr">
              <a:buNone/>
            </a:pPr>
            <a:r>
              <a:rPr lang="en-GB" sz="1400" dirty="0" smtClean="0"/>
              <a:t>LOW</a:t>
            </a: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1475656" y="307600"/>
            <a:ext cx="5424983" cy="1321200"/>
          </a:xfrm>
          <a:prstGeom prst="rect">
            <a:avLst/>
          </a:prstGeom>
          <a:solidFill>
            <a:srgbClr val="B70005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en-GB" altLang="en-US" sz="2500" b="1" dirty="0" smtClean="0">
                <a:solidFill>
                  <a:schemeClr val="bg1"/>
                </a:solidFill>
              </a:rPr>
              <a:t>Pre-Fieldwork Activities</a:t>
            </a:r>
          </a:p>
          <a:p>
            <a:pPr algn="ctr">
              <a:lnSpc>
                <a:spcPct val="150000"/>
              </a:lnSpc>
            </a:pPr>
            <a:r>
              <a:rPr lang="en-GB" altLang="en-US" sz="2000" b="1" dirty="0" smtClean="0">
                <a:solidFill>
                  <a:schemeClr val="bg1"/>
                </a:solidFill>
              </a:rPr>
              <a:t>Logistical Planning</a:t>
            </a:r>
            <a:endParaRPr lang="en-GB" altLang="en-US" sz="2000" b="1" dirty="0">
              <a:solidFill>
                <a:schemeClr val="bg1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6242" y="6021288"/>
            <a:ext cx="922022" cy="6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794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5952093"/>
            <a:ext cx="576064" cy="76459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5989999"/>
            <a:ext cx="1008112" cy="72559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79512" y="2708920"/>
            <a:ext cx="493204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u="sng" dirty="0">
                <a:latin typeface="Helvetica"/>
                <a:cs typeface="Helvetica"/>
                <a:hlinkClick r:id="rId5"/>
              </a:rPr>
              <a:t>https://www.rgs.org/schools/teaching-resources/a-student-guide-to-the-a-level-independent-investi/</a:t>
            </a:r>
            <a:r>
              <a:rPr lang="en-GB" sz="1600" dirty="0">
                <a:latin typeface="Helvetica"/>
                <a:cs typeface="Helvetica"/>
              </a:rPr>
              <a:t> </a:t>
            </a:r>
            <a:endParaRPr lang="en-GB" sz="1600" dirty="0" smtClean="0">
              <a:latin typeface="Helvetica"/>
              <a:cs typeface="Helvetica"/>
            </a:endParaRPr>
          </a:p>
          <a:p>
            <a:pPr algn="ctr"/>
            <a:endParaRPr lang="en-GB" sz="1600" dirty="0">
              <a:latin typeface="Helvetica"/>
              <a:cs typeface="Helvetica"/>
            </a:endParaRPr>
          </a:p>
          <a:p>
            <a:pPr algn="ctr"/>
            <a:r>
              <a:rPr lang="en-GB" sz="1600" u="sng" dirty="0" smtClean="0">
                <a:latin typeface="Helvetica"/>
                <a:cs typeface="Helvetica"/>
                <a:hlinkClick r:id="rId6"/>
              </a:rPr>
              <a:t>https</a:t>
            </a:r>
            <a:r>
              <a:rPr lang="en-GB" sz="1600" u="sng" dirty="0">
                <a:latin typeface="Helvetica"/>
                <a:cs typeface="Helvetica"/>
                <a:hlinkClick r:id="rId6"/>
              </a:rPr>
              <a:t>://www.rgs.org/schools/teaching-resources/coasts/</a:t>
            </a:r>
            <a:r>
              <a:rPr lang="en-GB" sz="1600" dirty="0">
                <a:latin typeface="Helvetica"/>
                <a:cs typeface="Helvetica"/>
              </a:rPr>
              <a:t> </a:t>
            </a:r>
            <a:endParaRPr lang="en-GB" sz="1600" dirty="0" smtClean="0">
              <a:latin typeface="Helvetica"/>
              <a:cs typeface="Helvetica"/>
            </a:endParaRPr>
          </a:p>
          <a:p>
            <a:pPr algn="ctr"/>
            <a:endParaRPr lang="en-GB" sz="1600" dirty="0" smtClean="0">
              <a:latin typeface="Helvetica"/>
              <a:cs typeface="Helvetica"/>
            </a:endParaRPr>
          </a:p>
          <a:p>
            <a:pPr algn="ctr"/>
            <a:r>
              <a:rPr lang="en-GB" sz="1600" u="sng" dirty="0" smtClean="0">
                <a:latin typeface="Helvetica"/>
                <a:cs typeface="Helvetica"/>
                <a:hlinkClick r:id="rId7"/>
              </a:rPr>
              <a:t>https</a:t>
            </a:r>
            <a:r>
              <a:rPr lang="en-GB" sz="1600" u="sng" dirty="0">
                <a:latin typeface="Helvetica"/>
                <a:cs typeface="Helvetica"/>
                <a:hlinkClick r:id="rId7"/>
              </a:rPr>
              <a:t>://www.rgs.org/schools/teaching-resources/coastal-processes-and-management/</a:t>
            </a:r>
            <a:r>
              <a:rPr lang="en-GB" sz="1600" dirty="0">
                <a:latin typeface="Helvetica"/>
                <a:cs typeface="Helvetica"/>
              </a:rPr>
              <a:t> </a:t>
            </a:r>
            <a:endParaRPr lang="en-GB" sz="1600" dirty="0" smtClean="0">
              <a:latin typeface="Helvetica"/>
              <a:cs typeface="Helvetica"/>
            </a:endParaRPr>
          </a:p>
          <a:p>
            <a:pPr algn="ctr"/>
            <a:endParaRPr lang="en-GB" sz="1600" dirty="0" smtClean="0">
              <a:latin typeface="Helvetica"/>
              <a:cs typeface="Helvetica"/>
            </a:endParaRPr>
          </a:p>
          <a:p>
            <a:pPr algn="ctr"/>
            <a:r>
              <a:rPr lang="en-GB" sz="1600" u="sng" dirty="0" smtClean="0">
                <a:latin typeface="Helvetica"/>
                <a:cs typeface="Helvetica"/>
                <a:hlinkClick r:id="rId8"/>
              </a:rPr>
              <a:t>https</a:t>
            </a:r>
            <a:r>
              <a:rPr lang="en-GB" sz="1600" u="sng" dirty="0">
                <a:latin typeface="Helvetica"/>
                <a:cs typeface="Helvetica"/>
                <a:hlinkClick r:id="rId8"/>
              </a:rPr>
              <a:t>://www.rgs.org/schools/teaching-resources/coasts/planning-coastal-fieldwork/</a:t>
            </a:r>
            <a:r>
              <a:rPr lang="en-GB" sz="1600" dirty="0">
                <a:latin typeface="Helvetica"/>
                <a:cs typeface="Helvetica"/>
              </a:rPr>
              <a:t> </a:t>
            </a:r>
            <a:endParaRPr lang="en-GB" sz="1600" dirty="0" smtClean="0">
              <a:latin typeface="Helvetica"/>
              <a:cs typeface="Helvetica"/>
            </a:endParaRPr>
          </a:p>
          <a:p>
            <a:pPr algn="ctr"/>
            <a:endParaRPr lang="en-GB" sz="1600" dirty="0">
              <a:latin typeface="Helvetica"/>
              <a:cs typeface="Helvetica"/>
            </a:endParaRPr>
          </a:p>
          <a:p>
            <a:pPr algn="ctr"/>
            <a:r>
              <a:rPr lang="en-GB" sz="1600" u="sng" dirty="0">
                <a:latin typeface="Helvetica"/>
                <a:cs typeface="Helvetica"/>
                <a:hlinkClick r:id="rId9"/>
              </a:rPr>
              <a:t>https://www.geography-fieldwork.org/a-level/coasts/coastal-management/method/</a:t>
            </a:r>
            <a:r>
              <a:rPr lang="en-GB" sz="1600" dirty="0">
                <a:latin typeface="Helvetica"/>
                <a:cs typeface="Helvetica"/>
              </a:rPr>
              <a:t> </a:t>
            </a:r>
            <a:endParaRPr lang="en-US" sz="1600" dirty="0">
              <a:latin typeface="Helvetica"/>
              <a:cs typeface="Helvetica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475656" y="307600"/>
            <a:ext cx="5424983" cy="1321200"/>
          </a:xfrm>
          <a:prstGeom prst="rect">
            <a:avLst/>
          </a:prstGeom>
          <a:solidFill>
            <a:srgbClr val="B70005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en-GB" altLang="en-US" sz="2500" b="1" dirty="0" smtClean="0">
                <a:solidFill>
                  <a:schemeClr val="bg1"/>
                </a:solidFill>
              </a:rPr>
              <a:t>Pre-Fieldwork Activities</a:t>
            </a:r>
          </a:p>
          <a:p>
            <a:pPr algn="ctr">
              <a:lnSpc>
                <a:spcPct val="150000"/>
              </a:lnSpc>
            </a:pPr>
            <a:r>
              <a:rPr lang="en-GB" altLang="en-US" sz="2000" b="1" dirty="0" smtClean="0">
                <a:solidFill>
                  <a:schemeClr val="bg1"/>
                </a:solidFill>
              </a:rPr>
              <a:t>Logistical Planning</a:t>
            </a:r>
            <a:endParaRPr lang="en-GB" altLang="en-US" sz="20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3528" y="2060848"/>
            <a:ext cx="4716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B70005"/>
                </a:solidFill>
              </a:rPr>
              <a:t>Other Resources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233" y="2132856"/>
            <a:ext cx="3507231" cy="3507231"/>
          </a:xfrm>
          <a:prstGeom prst="ellipse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26242" y="6021288"/>
            <a:ext cx="922022" cy="6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868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475656" y="299348"/>
            <a:ext cx="5424264" cy="1320660"/>
          </a:xfrm>
          <a:prstGeom prst="rect">
            <a:avLst/>
          </a:prstGeom>
          <a:solidFill>
            <a:srgbClr val="01415B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r>
              <a:rPr lang="en-GB" altLang="en-US" sz="3200" kern="0" dirty="0" smtClean="0">
                <a:solidFill>
                  <a:schemeClr val="bg1"/>
                </a:solidFill>
              </a:rPr>
              <a:t>Products of an evolving planet</a:t>
            </a:r>
            <a:endParaRPr lang="en-GB" altLang="en-US" sz="3200" kern="0" dirty="0">
              <a:solidFill>
                <a:schemeClr val="bg1"/>
              </a:solidFill>
            </a:endParaRPr>
          </a:p>
        </p:txBody>
      </p:sp>
      <p:sp>
        <p:nvSpPr>
          <p:cNvPr id="26" name="Rectangle 2"/>
          <p:cNvSpPr txBox="1">
            <a:spLocks noChangeArrowheads="1"/>
          </p:cNvSpPr>
          <p:nvPr/>
        </p:nvSpPr>
        <p:spPr bwMode="auto">
          <a:xfrm>
            <a:off x="1476000" y="298800"/>
            <a:ext cx="5424983" cy="1321200"/>
          </a:xfrm>
          <a:prstGeom prst="rect">
            <a:avLst/>
          </a:prstGeom>
          <a:solidFill>
            <a:srgbClr val="01415B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GB" altLang="en-US" sz="2500" dirty="0" smtClean="0">
                <a:solidFill>
                  <a:schemeClr val="bg1"/>
                </a:solidFill>
              </a:rPr>
              <a:t>Comparative Study of River Regimes </a:t>
            </a:r>
            <a:r>
              <a:rPr lang="en-GB" altLang="en-US" sz="2000" dirty="0" smtClean="0">
                <a:solidFill>
                  <a:schemeClr val="bg1"/>
                </a:solidFill>
              </a:rPr>
              <a:t>Data Collection Technique</a:t>
            </a:r>
            <a:endParaRPr lang="en-GB" altLang="en-US" sz="2000" b="1" dirty="0">
              <a:solidFill>
                <a:schemeClr val="bg1"/>
              </a:solidFill>
            </a:endParaRPr>
          </a:p>
        </p:txBody>
      </p:sp>
      <p:sp>
        <p:nvSpPr>
          <p:cNvPr id="10" name="AutoShape 8" descr="puntia echios - Santa Fe, Galapagos.jpg"/>
          <p:cNvSpPr>
            <a:spLocks noChangeAspect="1" noChangeArrowheads="1"/>
          </p:cNvSpPr>
          <p:nvPr/>
        </p:nvSpPr>
        <p:spPr bwMode="auto">
          <a:xfrm>
            <a:off x="179512" y="188640"/>
            <a:ext cx="8096250" cy="1103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5952093"/>
            <a:ext cx="576064" cy="76459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5989999"/>
            <a:ext cx="1008112" cy="725592"/>
          </a:xfrm>
          <a:prstGeom prst="rect">
            <a:avLst/>
          </a:prstGeom>
        </p:spPr>
      </p:pic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1475656" y="307600"/>
            <a:ext cx="5424983" cy="1321200"/>
          </a:xfrm>
          <a:prstGeom prst="rect">
            <a:avLst/>
          </a:prstGeom>
          <a:solidFill>
            <a:srgbClr val="B70005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en-GB" altLang="en-US" sz="2500" b="1" dirty="0" smtClean="0">
                <a:solidFill>
                  <a:schemeClr val="bg1"/>
                </a:solidFill>
              </a:rPr>
              <a:t>Data Collection Technique</a:t>
            </a:r>
          </a:p>
          <a:p>
            <a:pPr algn="ctr">
              <a:lnSpc>
                <a:spcPct val="150000"/>
              </a:lnSpc>
            </a:pPr>
            <a:r>
              <a:rPr lang="en-GB" altLang="en-US" sz="2000" b="1" dirty="0" smtClean="0">
                <a:solidFill>
                  <a:schemeClr val="bg1"/>
                </a:solidFill>
              </a:rPr>
              <a:t>Field Notebook</a:t>
            </a:r>
            <a:endParaRPr lang="en-GB" altLang="en-US" sz="2000" b="1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2082334"/>
            <a:ext cx="29878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01415B"/>
                </a:solidFill>
              </a:rPr>
              <a:t>Critical fieldwork aspect</a:t>
            </a:r>
            <a:endParaRPr lang="en-GB" sz="1600" b="1" dirty="0">
              <a:solidFill>
                <a:srgbClr val="01415B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2514382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01415B"/>
                </a:solidFill>
              </a:rPr>
              <a:t>For professionals, field notebook can be a legal document</a:t>
            </a:r>
            <a:endParaRPr lang="en-GB" sz="1600" b="1" dirty="0">
              <a:solidFill>
                <a:srgbClr val="01415B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544616" y="2082334"/>
            <a:ext cx="35638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01415B"/>
                </a:solidFill>
              </a:rPr>
              <a:t>Record of sites, activities, &amp; data</a:t>
            </a:r>
            <a:endParaRPr lang="en-GB" sz="1600" b="1" dirty="0">
              <a:solidFill>
                <a:srgbClr val="01415B"/>
              </a:solidFill>
            </a:endParaRPr>
          </a:p>
        </p:txBody>
      </p:sp>
      <p:sp>
        <p:nvSpPr>
          <p:cNvPr id="17" name="Rectangle 7"/>
          <p:cNvSpPr txBox="1">
            <a:spLocks noChangeArrowheads="1"/>
          </p:cNvSpPr>
          <p:nvPr/>
        </p:nvSpPr>
        <p:spPr bwMode="auto">
          <a:xfrm>
            <a:off x="0" y="2924944"/>
            <a:ext cx="9144000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415B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70005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7E0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algn="ctr"/>
            <a:r>
              <a:rPr lang="en-GB" sz="1600" dirty="0" smtClean="0"/>
              <a:t>Date, time, weather conditions, investigator mood</a:t>
            </a:r>
          </a:p>
          <a:p>
            <a:pPr algn="ctr"/>
            <a:r>
              <a:rPr lang="en-GB" sz="1600" dirty="0" smtClean="0"/>
              <a:t>Name of field site, GPS waypoint name, co-ordinates</a:t>
            </a:r>
          </a:p>
          <a:p>
            <a:pPr algn="ctr"/>
            <a:r>
              <a:rPr lang="en-GB" sz="1600" dirty="0" smtClean="0"/>
              <a:t>Brief site description (e.g., land use, human infrastructure, natural features &amp; processes, vegetation, </a:t>
            </a:r>
            <a:r>
              <a:rPr lang="en-GB" sz="1600" dirty="0"/>
              <a:t>physical damage, traces of past activity and occupation, areas of vulnerability </a:t>
            </a:r>
            <a:r>
              <a:rPr lang="en-GB" sz="1600" dirty="0" smtClean="0"/>
              <a:t>[e.g</a:t>
            </a:r>
            <a:r>
              <a:rPr lang="en-GB" sz="1600" dirty="0"/>
              <a:t>., erosion, </a:t>
            </a:r>
            <a:r>
              <a:rPr lang="en-GB" sz="1600" dirty="0" smtClean="0"/>
              <a:t>pollution], evidence </a:t>
            </a:r>
            <a:r>
              <a:rPr lang="en-GB" sz="1600" dirty="0"/>
              <a:t>for management </a:t>
            </a:r>
            <a:r>
              <a:rPr lang="en-GB" sz="1600" dirty="0" smtClean="0"/>
              <a:t>activities, and other relevant observations)</a:t>
            </a:r>
          </a:p>
          <a:p>
            <a:pPr lvl="0" algn="ctr"/>
            <a:r>
              <a:rPr lang="en-GB" sz="1600" dirty="0"/>
              <a:t>Identification of </a:t>
            </a:r>
            <a:r>
              <a:rPr lang="en-GB" sz="1600" dirty="0" smtClean="0"/>
              <a:t>coastal defence management strategies with reference to the four </a:t>
            </a:r>
            <a:r>
              <a:rPr lang="en-GB" sz="1600" dirty="0"/>
              <a:t>UK </a:t>
            </a:r>
            <a:r>
              <a:rPr lang="en-GB" sz="1600" dirty="0" smtClean="0"/>
              <a:t>options </a:t>
            </a:r>
            <a:r>
              <a:rPr lang="en-GB" sz="1600" dirty="0"/>
              <a:t>for shoreline management: (1) No active intervention; (2) Hold the </a:t>
            </a:r>
            <a:r>
              <a:rPr lang="en-GB" sz="1600" dirty="0" smtClean="0"/>
              <a:t>existing defence line; (</a:t>
            </a:r>
            <a:r>
              <a:rPr lang="en-GB" sz="1600" dirty="0"/>
              <a:t>3) Managed </a:t>
            </a:r>
            <a:r>
              <a:rPr lang="en-GB" sz="1600" dirty="0" smtClean="0"/>
              <a:t>realignment; </a:t>
            </a:r>
            <a:r>
              <a:rPr lang="en-GB" sz="1600" dirty="0"/>
              <a:t>and (4) Advance </a:t>
            </a:r>
            <a:r>
              <a:rPr lang="en-GB" sz="1600" dirty="0" smtClean="0"/>
              <a:t>the line</a:t>
            </a:r>
          </a:p>
          <a:p>
            <a:pPr algn="ctr"/>
            <a:r>
              <a:rPr lang="en-GB" sz="1600" dirty="0"/>
              <a:t>Where possible: recent storm history (days, weeks, months previous</a:t>
            </a:r>
            <a:r>
              <a:rPr lang="en-GB" sz="1600" dirty="0" smtClean="0"/>
              <a:t>)</a:t>
            </a:r>
            <a:endParaRPr lang="en-GB" sz="1600" dirty="0"/>
          </a:p>
          <a:p>
            <a:pPr algn="ctr"/>
            <a:r>
              <a:rPr lang="en-GB" sz="1600" dirty="0" smtClean="0"/>
              <a:t>Site sketch</a:t>
            </a:r>
          </a:p>
          <a:p>
            <a:pPr algn="ctr"/>
            <a:r>
              <a:rPr lang="en-GB" sz="1600" dirty="0" smtClean="0"/>
              <a:t>Record of methods &amp; collected data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6242" y="6021288"/>
            <a:ext cx="922022" cy="6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481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475656" y="299348"/>
            <a:ext cx="5424264" cy="1320660"/>
          </a:xfrm>
          <a:prstGeom prst="rect">
            <a:avLst/>
          </a:prstGeom>
          <a:solidFill>
            <a:srgbClr val="01415B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r>
              <a:rPr lang="en-GB" altLang="en-US" sz="3200" kern="0" dirty="0" smtClean="0">
                <a:solidFill>
                  <a:schemeClr val="bg1"/>
                </a:solidFill>
              </a:rPr>
              <a:t>Products of an evolving planet</a:t>
            </a:r>
            <a:endParaRPr lang="en-GB" altLang="en-US" sz="3200" kern="0" dirty="0">
              <a:solidFill>
                <a:schemeClr val="bg1"/>
              </a:solidFill>
            </a:endParaRPr>
          </a:p>
        </p:txBody>
      </p:sp>
      <p:sp>
        <p:nvSpPr>
          <p:cNvPr id="26" name="Rectangle 2"/>
          <p:cNvSpPr txBox="1">
            <a:spLocks noChangeArrowheads="1"/>
          </p:cNvSpPr>
          <p:nvPr/>
        </p:nvSpPr>
        <p:spPr bwMode="auto">
          <a:xfrm>
            <a:off x="1476000" y="298800"/>
            <a:ext cx="5424983" cy="1321200"/>
          </a:xfrm>
          <a:prstGeom prst="rect">
            <a:avLst/>
          </a:prstGeom>
          <a:solidFill>
            <a:srgbClr val="01415B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GB" altLang="en-US" sz="2500" dirty="0" smtClean="0">
                <a:solidFill>
                  <a:schemeClr val="bg1"/>
                </a:solidFill>
              </a:rPr>
              <a:t>Comparative Study of River Regimes </a:t>
            </a:r>
            <a:r>
              <a:rPr lang="en-GB" altLang="en-US" sz="2000" dirty="0" smtClean="0">
                <a:solidFill>
                  <a:schemeClr val="bg1"/>
                </a:solidFill>
              </a:rPr>
              <a:t>Data Collection Technique</a:t>
            </a:r>
            <a:endParaRPr lang="en-GB" altLang="en-US" sz="2000" b="1" dirty="0">
              <a:solidFill>
                <a:schemeClr val="bg1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5952093"/>
            <a:ext cx="576064" cy="76459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5989999"/>
            <a:ext cx="1008112" cy="725592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92080" y="2139775"/>
            <a:ext cx="3384376" cy="3384376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2" name="Picture 11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9632" y="3302558"/>
            <a:ext cx="3352485" cy="3352485"/>
          </a:xfrm>
          <a:prstGeom prst="ellipse">
            <a:avLst/>
          </a:prstGeom>
          <a:noFill/>
          <a:ln w="3175">
            <a:solidFill>
              <a:schemeClr val="accent4">
                <a:lumMod val="65000"/>
                <a:lumOff val="35000"/>
              </a:schemeClr>
            </a:solidFill>
          </a:ln>
        </p:spPr>
      </p:pic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1475656" y="307600"/>
            <a:ext cx="5424983" cy="1321200"/>
          </a:xfrm>
          <a:prstGeom prst="rect">
            <a:avLst/>
          </a:prstGeom>
          <a:solidFill>
            <a:srgbClr val="B70005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en-GB" altLang="en-US" sz="2500" b="1" dirty="0" smtClean="0">
                <a:solidFill>
                  <a:schemeClr val="bg1"/>
                </a:solidFill>
              </a:rPr>
              <a:t>Data Collection Technique</a:t>
            </a:r>
          </a:p>
          <a:p>
            <a:pPr algn="ctr">
              <a:lnSpc>
                <a:spcPct val="150000"/>
              </a:lnSpc>
            </a:pPr>
            <a:r>
              <a:rPr lang="en-GB" altLang="en-US" sz="2000" b="1" dirty="0" smtClean="0">
                <a:solidFill>
                  <a:schemeClr val="bg1"/>
                </a:solidFill>
              </a:rPr>
              <a:t>Field Notebook</a:t>
            </a:r>
            <a:endParaRPr lang="en-GB" altLang="en-US" sz="2000" b="1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1520" y="1988840"/>
            <a:ext cx="51480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 smtClean="0">
                <a:solidFill>
                  <a:srgbClr val="B70005"/>
                </a:solidFill>
              </a:rPr>
              <a:t>Site Sketch Good Practice</a:t>
            </a:r>
            <a:endParaRPr lang="en-GB" b="1" dirty="0">
              <a:solidFill>
                <a:srgbClr val="B70005"/>
              </a:solidFill>
            </a:endParaRPr>
          </a:p>
        </p:txBody>
      </p:sp>
      <p:sp>
        <p:nvSpPr>
          <p:cNvPr id="18" name="Rectangle 7"/>
          <p:cNvSpPr txBox="1">
            <a:spLocks noChangeArrowheads="1"/>
          </p:cNvSpPr>
          <p:nvPr/>
        </p:nvSpPr>
        <p:spPr bwMode="auto">
          <a:xfrm>
            <a:off x="144016" y="2420888"/>
            <a:ext cx="5076056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415B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70005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7E0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algn="ctr"/>
            <a:r>
              <a:rPr lang="en-GB" sz="1600" dirty="0" smtClean="0"/>
              <a:t>Include major features</a:t>
            </a:r>
          </a:p>
          <a:p>
            <a:pPr algn="ctr"/>
            <a:r>
              <a:rPr lang="en-GB" sz="1600" dirty="0"/>
              <a:t>S</a:t>
            </a:r>
            <a:r>
              <a:rPr lang="en-GB" sz="1600" dirty="0" smtClean="0"/>
              <a:t>ense of scale and spatial distribution of features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6242" y="6021288"/>
            <a:ext cx="922022" cy="6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591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475656" y="299348"/>
            <a:ext cx="5424264" cy="1320660"/>
          </a:xfrm>
          <a:prstGeom prst="rect">
            <a:avLst/>
          </a:prstGeom>
          <a:solidFill>
            <a:srgbClr val="01415B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r>
              <a:rPr lang="en-GB" altLang="en-US" sz="3200" kern="0" dirty="0" smtClean="0">
                <a:solidFill>
                  <a:schemeClr val="bg1"/>
                </a:solidFill>
              </a:rPr>
              <a:t>Products of an evolving planet</a:t>
            </a:r>
            <a:endParaRPr lang="en-GB" altLang="en-US" sz="3200" kern="0" dirty="0">
              <a:solidFill>
                <a:schemeClr val="bg1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5952093"/>
            <a:ext cx="576064" cy="76459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5989999"/>
            <a:ext cx="1008112" cy="725592"/>
          </a:xfrm>
          <a:prstGeom prst="rect">
            <a:avLst/>
          </a:prstGeom>
        </p:spPr>
      </p:pic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1475656" y="307600"/>
            <a:ext cx="5424983" cy="1321200"/>
          </a:xfrm>
          <a:prstGeom prst="rect">
            <a:avLst/>
          </a:prstGeom>
          <a:solidFill>
            <a:srgbClr val="B70005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en-GB" altLang="en-US" sz="2500" b="1" dirty="0" smtClean="0">
                <a:solidFill>
                  <a:schemeClr val="bg1"/>
                </a:solidFill>
              </a:rPr>
              <a:t>Data Collection Technique</a:t>
            </a:r>
          </a:p>
          <a:p>
            <a:pPr algn="ctr">
              <a:lnSpc>
                <a:spcPct val="150000"/>
              </a:lnSpc>
            </a:pPr>
            <a:r>
              <a:rPr lang="en-GB" altLang="en-US" sz="2000" b="1" dirty="0" smtClean="0">
                <a:solidFill>
                  <a:schemeClr val="bg1"/>
                </a:solidFill>
              </a:rPr>
              <a:t>Inventory of Dune Features</a:t>
            </a:r>
            <a:endParaRPr lang="en-GB" altLang="en-US" sz="2000" b="1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55576" y="1916832"/>
            <a:ext cx="41409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 smtClean="0">
                <a:solidFill>
                  <a:srgbClr val="B70005"/>
                </a:solidFill>
              </a:rPr>
              <a:t>What is Measured?</a:t>
            </a:r>
            <a:endParaRPr lang="en-GB" b="1" i="1" dirty="0">
              <a:solidFill>
                <a:srgbClr val="B70005"/>
              </a:solidFill>
            </a:endParaRPr>
          </a:p>
        </p:txBody>
      </p:sp>
      <p:sp>
        <p:nvSpPr>
          <p:cNvPr id="15" name="Rectangle 7"/>
          <p:cNvSpPr txBox="1">
            <a:spLocks noChangeArrowheads="1"/>
          </p:cNvSpPr>
          <p:nvPr/>
        </p:nvSpPr>
        <p:spPr bwMode="auto">
          <a:xfrm>
            <a:off x="251520" y="2348880"/>
            <a:ext cx="4176464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415B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70005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7E0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algn="ctr"/>
            <a:r>
              <a:rPr lang="en-GB" sz="1600" dirty="0" smtClean="0"/>
              <a:t>Inventory of the </a:t>
            </a:r>
            <a:r>
              <a:rPr lang="en-GB" sz="1600" dirty="0"/>
              <a:t>main dune </a:t>
            </a:r>
            <a:r>
              <a:rPr lang="en-GB" sz="1600" dirty="0" smtClean="0"/>
              <a:t>features, processes </a:t>
            </a:r>
            <a:r>
              <a:rPr lang="en-GB" sz="1600" dirty="0"/>
              <a:t>(e.g., evidence for erosion/deposition, etc.) and human infrastructure (e.g., pathways, car parks, old foundations, coastal defence structures) </a:t>
            </a:r>
            <a:endParaRPr lang="en-GB" sz="1600" dirty="0" smtClean="0"/>
          </a:p>
          <a:p>
            <a:pPr algn="ctr"/>
            <a:r>
              <a:rPr lang="en-GB" sz="1600" dirty="0" smtClean="0"/>
              <a:t>Make simple visual observations and sketches</a:t>
            </a:r>
            <a:endParaRPr lang="en-GB" sz="1600" dirty="0"/>
          </a:p>
          <a:p>
            <a:pPr algn="ctr"/>
            <a:r>
              <a:rPr lang="en-GB" sz="1600" dirty="0"/>
              <a:t>C</a:t>
            </a:r>
            <a:r>
              <a:rPr lang="en-GB" sz="1600" dirty="0" smtClean="0"/>
              <a:t>onsider the multiple </a:t>
            </a:r>
            <a:r>
              <a:rPr lang="en-GB" sz="1600" dirty="0"/>
              <a:t>ways that a single process can come about; for example, erosion can be natural (wind erosion scars on dunes) or </a:t>
            </a:r>
            <a:r>
              <a:rPr lang="en-GB" sz="1600" dirty="0" smtClean="0"/>
              <a:t>manmade </a:t>
            </a:r>
            <a:r>
              <a:rPr lang="en-GB" sz="1600" dirty="0"/>
              <a:t>(unofficial paths through the dunes)</a:t>
            </a:r>
            <a:r>
              <a:rPr lang="en-GB" sz="1600" dirty="0" smtClean="0"/>
              <a:t>.</a:t>
            </a:r>
            <a:endParaRPr lang="en-GB" sz="1600" dirty="0"/>
          </a:p>
        </p:txBody>
      </p:sp>
      <p:sp>
        <p:nvSpPr>
          <p:cNvPr id="17" name="Rectangle 16"/>
          <p:cNvSpPr/>
          <p:nvPr/>
        </p:nvSpPr>
        <p:spPr>
          <a:xfrm>
            <a:off x="7783" y="5805264"/>
            <a:ext cx="62281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01415B"/>
                </a:solidFill>
              </a:rPr>
              <a:t>Note: some soft dune engineering may not be immediately obvious (e.g., material inserted into dunes for stabilisation, wooden sand ladders).</a:t>
            </a:r>
          </a:p>
        </p:txBody>
      </p:sp>
      <p:pic>
        <p:nvPicPr>
          <p:cNvPr id="20" name="Picture 19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933100"/>
            <a:ext cx="2592288" cy="2592288"/>
          </a:xfrm>
          <a:prstGeom prst="ellipse">
            <a:avLst/>
          </a:prstGeom>
        </p:spPr>
      </p:pic>
      <p:pic>
        <p:nvPicPr>
          <p:cNvPr id="19" name="Picture 18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3113022"/>
            <a:ext cx="2592288" cy="2610673"/>
          </a:xfrm>
          <a:prstGeom prst="ellipse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6242" y="6021288"/>
            <a:ext cx="922022" cy="6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085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5952093"/>
            <a:ext cx="576064" cy="76459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5989999"/>
            <a:ext cx="1008112" cy="725592"/>
          </a:xfrm>
          <a:prstGeom prst="rect">
            <a:avLst/>
          </a:prstGeom>
        </p:spPr>
      </p:pic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1475656" y="307600"/>
            <a:ext cx="5424983" cy="1321200"/>
          </a:xfrm>
          <a:prstGeom prst="rect">
            <a:avLst/>
          </a:prstGeom>
          <a:solidFill>
            <a:srgbClr val="B70005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en-GB" altLang="en-US" sz="2500" b="1" dirty="0" smtClean="0">
                <a:solidFill>
                  <a:schemeClr val="bg1"/>
                </a:solidFill>
              </a:rPr>
              <a:t>Data Collection Technique</a:t>
            </a:r>
          </a:p>
          <a:p>
            <a:pPr algn="ctr">
              <a:lnSpc>
                <a:spcPct val="150000"/>
              </a:lnSpc>
            </a:pPr>
            <a:r>
              <a:rPr lang="en-GB" altLang="en-US" sz="2000" b="1" dirty="0">
                <a:solidFill>
                  <a:schemeClr val="bg1"/>
                </a:solidFill>
              </a:rPr>
              <a:t>Inventory of Coastal Features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1772816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 smtClean="0">
                <a:solidFill>
                  <a:srgbClr val="B70005"/>
                </a:solidFill>
              </a:rPr>
              <a:t>Site Requirements</a:t>
            </a:r>
            <a:endParaRPr lang="en-GB" b="1" i="1" dirty="0">
              <a:solidFill>
                <a:srgbClr val="B70005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3645024"/>
            <a:ext cx="91085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 smtClean="0">
                <a:solidFill>
                  <a:srgbClr val="B70005"/>
                </a:solidFill>
              </a:rPr>
              <a:t>Equipment &amp; Costs</a:t>
            </a:r>
            <a:endParaRPr lang="en-GB" b="1" i="1" dirty="0">
              <a:solidFill>
                <a:srgbClr val="B70005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255" y="4437112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 smtClean="0">
                <a:solidFill>
                  <a:srgbClr val="B70005"/>
                </a:solidFill>
              </a:rPr>
              <a:t>Data Resolution Needs</a:t>
            </a:r>
            <a:endParaRPr lang="en-GB" b="1" i="1" dirty="0">
              <a:solidFill>
                <a:srgbClr val="B70005"/>
              </a:solidFill>
            </a:endParaRPr>
          </a:p>
        </p:txBody>
      </p:sp>
      <p:sp>
        <p:nvSpPr>
          <p:cNvPr id="16" name="Rectangle 7"/>
          <p:cNvSpPr txBox="1">
            <a:spLocks noChangeArrowheads="1"/>
          </p:cNvSpPr>
          <p:nvPr/>
        </p:nvSpPr>
        <p:spPr bwMode="auto">
          <a:xfrm>
            <a:off x="0" y="2132856"/>
            <a:ext cx="9144000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415B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70005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7E0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algn="ctr"/>
            <a:r>
              <a:rPr lang="en-GB" sz="1600" dirty="0" smtClean="0"/>
              <a:t>Any dune location</a:t>
            </a:r>
          </a:p>
          <a:p>
            <a:pPr algn="ctr"/>
            <a:r>
              <a:rPr lang="en-GB" sz="1600" dirty="0" smtClean="0"/>
              <a:t>Ideally</a:t>
            </a:r>
            <a:r>
              <a:rPr lang="en-GB" sz="1600" dirty="0"/>
              <a:t>, </a:t>
            </a:r>
            <a:r>
              <a:rPr lang="en-GB" sz="1600" dirty="0" smtClean="0"/>
              <a:t>multiple sites along a </a:t>
            </a:r>
            <a:r>
              <a:rPr lang="en-GB" sz="1600" dirty="0"/>
              <a:t>transect through the dunes, </a:t>
            </a:r>
            <a:r>
              <a:rPr lang="en-GB" sz="1600" dirty="0" smtClean="0"/>
              <a:t>perpendicular to the shoreline, and crossing locations </a:t>
            </a:r>
            <a:r>
              <a:rPr lang="en-GB" sz="1600" dirty="0"/>
              <a:t>with different management </a:t>
            </a:r>
            <a:r>
              <a:rPr lang="en-GB" sz="1600" dirty="0" smtClean="0"/>
              <a:t>approaches</a:t>
            </a:r>
          </a:p>
          <a:p>
            <a:pPr algn="ctr"/>
            <a:r>
              <a:rPr lang="en-GB" sz="1600" dirty="0" smtClean="0"/>
              <a:t>Alternatively, </a:t>
            </a:r>
            <a:r>
              <a:rPr lang="en-GB" sz="1600" dirty="0"/>
              <a:t>discrete sites that represent specific management policies or processes may be selected, even if off-</a:t>
            </a:r>
            <a:r>
              <a:rPr lang="en-GB" sz="1600" dirty="0" smtClean="0"/>
              <a:t>transect</a:t>
            </a:r>
          </a:p>
        </p:txBody>
      </p:sp>
      <p:sp>
        <p:nvSpPr>
          <p:cNvPr id="17" name="Rectangle 7"/>
          <p:cNvSpPr txBox="1">
            <a:spLocks noChangeArrowheads="1"/>
          </p:cNvSpPr>
          <p:nvPr/>
        </p:nvSpPr>
        <p:spPr bwMode="auto">
          <a:xfrm>
            <a:off x="35935" y="4005064"/>
            <a:ext cx="9144000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415B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70005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7E0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algn="ctr"/>
            <a:r>
              <a:rPr lang="en-GB" sz="1600" dirty="0" smtClean="0"/>
              <a:t>Field </a:t>
            </a:r>
            <a:r>
              <a:rPr lang="en-GB" sz="1600" dirty="0"/>
              <a:t>notebook and </a:t>
            </a:r>
            <a:r>
              <a:rPr lang="en-GB" sz="1600" dirty="0" smtClean="0"/>
              <a:t>pencil (low cost) </a:t>
            </a:r>
          </a:p>
        </p:txBody>
      </p:sp>
      <p:sp>
        <p:nvSpPr>
          <p:cNvPr id="18" name="Rectangle 7"/>
          <p:cNvSpPr txBox="1">
            <a:spLocks noChangeArrowheads="1"/>
          </p:cNvSpPr>
          <p:nvPr/>
        </p:nvSpPr>
        <p:spPr bwMode="auto">
          <a:xfrm>
            <a:off x="395535" y="4797152"/>
            <a:ext cx="8496945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415B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70005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7E0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algn="ctr"/>
            <a:r>
              <a:rPr lang="en-GB" sz="1600" dirty="0" smtClean="0"/>
              <a:t>Number </a:t>
            </a:r>
            <a:r>
              <a:rPr lang="en-GB" sz="1600" dirty="0"/>
              <a:t>of observations will depend on the site and </a:t>
            </a:r>
            <a:r>
              <a:rPr lang="en-GB" sz="1600" dirty="0" smtClean="0"/>
              <a:t>on the number of dune features/processes visible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79512" y="5435932"/>
            <a:ext cx="57961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 smtClean="0">
                <a:solidFill>
                  <a:srgbClr val="B70005"/>
                </a:solidFill>
              </a:rPr>
              <a:t>Professional Measurement Techniques</a:t>
            </a:r>
            <a:endParaRPr lang="en-GB" b="1" i="1" dirty="0">
              <a:solidFill>
                <a:srgbClr val="B70005"/>
              </a:solidFill>
            </a:endParaRPr>
          </a:p>
        </p:txBody>
      </p:sp>
      <p:sp>
        <p:nvSpPr>
          <p:cNvPr id="21" name="Rectangle 7"/>
          <p:cNvSpPr txBox="1">
            <a:spLocks noChangeArrowheads="1"/>
          </p:cNvSpPr>
          <p:nvPr/>
        </p:nvSpPr>
        <p:spPr bwMode="auto">
          <a:xfrm>
            <a:off x="0" y="5760640"/>
            <a:ext cx="6047655" cy="1052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415B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70005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7E0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algn="ctr"/>
            <a:r>
              <a:rPr lang="en-GB" sz="1600" dirty="0"/>
              <a:t>Basic field site observations are critical for </a:t>
            </a:r>
            <a:r>
              <a:rPr lang="en-GB" sz="1600" dirty="0" smtClean="0"/>
              <a:t>all fieldwork </a:t>
            </a:r>
          </a:p>
          <a:p>
            <a:pPr algn="ctr"/>
            <a:r>
              <a:rPr lang="en-GB" sz="1600" dirty="0"/>
              <a:t>P</a:t>
            </a:r>
            <a:r>
              <a:rPr lang="en-GB" sz="1600" dirty="0" smtClean="0"/>
              <a:t>rofessional dune studies may also use </a:t>
            </a:r>
            <a:r>
              <a:rPr lang="en-GB" sz="1600" dirty="0"/>
              <a:t>secondary data to identify key features (e.g., maps, management reports, etc.).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6242" y="6021288"/>
            <a:ext cx="922022" cy="6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316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475656" y="299348"/>
            <a:ext cx="5424264" cy="1320660"/>
          </a:xfrm>
          <a:prstGeom prst="rect">
            <a:avLst/>
          </a:prstGeom>
          <a:solidFill>
            <a:srgbClr val="01415B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r>
              <a:rPr lang="en-GB" altLang="en-US" sz="3200" kern="0" dirty="0" smtClean="0">
                <a:solidFill>
                  <a:schemeClr val="bg1"/>
                </a:solidFill>
              </a:rPr>
              <a:t>Products of an evolving planet</a:t>
            </a:r>
            <a:endParaRPr lang="en-GB" altLang="en-US" sz="3200" kern="0" dirty="0">
              <a:solidFill>
                <a:schemeClr val="bg1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5952093"/>
            <a:ext cx="576064" cy="76459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5989999"/>
            <a:ext cx="1008112" cy="725592"/>
          </a:xfrm>
          <a:prstGeom prst="rect">
            <a:avLst/>
          </a:prstGeom>
        </p:spPr>
      </p:pic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1475656" y="307600"/>
            <a:ext cx="5424983" cy="1321200"/>
          </a:xfrm>
          <a:prstGeom prst="rect">
            <a:avLst/>
          </a:prstGeom>
          <a:solidFill>
            <a:srgbClr val="B70005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en-GB" altLang="en-US" sz="2500" b="1" dirty="0" smtClean="0">
                <a:solidFill>
                  <a:schemeClr val="bg1"/>
                </a:solidFill>
              </a:rPr>
              <a:t>Data Collection Technique</a:t>
            </a:r>
          </a:p>
          <a:p>
            <a:pPr algn="ctr">
              <a:lnSpc>
                <a:spcPct val="150000"/>
              </a:lnSpc>
            </a:pPr>
            <a:r>
              <a:rPr lang="en-GB" altLang="en-US" sz="2000" b="1" dirty="0" smtClean="0">
                <a:solidFill>
                  <a:schemeClr val="bg1"/>
                </a:solidFill>
              </a:rPr>
              <a:t>Dune Morphology (Gradient)</a:t>
            </a:r>
            <a:endParaRPr lang="en-GB" altLang="en-US" sz="2000" b="1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43608" y="1700808"/>
            <a:ext cx="41409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 smtClean="0">
                <a:solidFill>
                  <a:srgbClr val="B70005"/>
                </a:solidFill>
              </a:rPr>
              <a:t>What is Measured?</a:t>
            </a:r>
            <a:endParaRPr lang="en-GB" b="1" i="1" dirty="0">
              <a:solidFill>
                <a:srgbClr val="B70005"/>
              </a:solidFill>
            </a:endParaRPr>
          </a:p>
        </p:txBody>
      </p:sp>
      <p:sp>
        <p:nvSpPr>
          <p:cNvPr id="15" name="Rectangle 7"/>
          <p:cNvSpPr txBox="1">
            <a:spLocks noChangeArrowheads="1"/>
          </p:cNvSpPr>
          <p:nvPr/>
        </p:nvSpPr>
        <p:spPr bwMode="auto">
          <a:xfrm>
            <a:off x="27089" y="2132856"/>
            <a:ext cx="6336704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415B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70005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7E0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algn="ctr"/>
            <a:r>
              <a:rPr lang="en-GB" sz="1600" dirty="0"/>
              <a:t>Dune morphology provides data on the health of the dune system and on the strength of on-going dune </a:t>
            </a:r>
            <a:r>
              <a:rPr lang="en-GB" sz="1600" dirty="0" smtClean="0"/>
              <a:t>processes</a:t>
            </a:r>
          </a:p>
          <a:p>
            <a:pPr algn="ctr"/>
            <a:r>
              <a:rPr lang="en-GB" sz="1600" dirty="0" smtClean="0"/>
              <a:t>Dune </a:t>
            </a:r>
            <a:r>
              <a:rPr lang="en-GB" sz="1600" dirty="0"/>
              <a:t>morphology is assessed by creating dune profiles from multiple gradient </a:t>
            </a:r>
            <a:r>
              <a:rPr lang="en-GB" sz="1600" dirty="0" smtClean="0"/>
              <a:t>measurements, where gradient is the:</a:t>
            </a:r>
            <a:endParaRPr lang="en-GB" sz="1600" dirty="0"/>
          </a:p>
        </p:txBody>
      </p:sp>
      <p:sp>
        <p:nvSpPr>
          <p:cNvPr id="16" name="Rectangle 15"/>
          <p:cNvSpPr/>
          <p:nvPr/>
        </p:nvSpPr>
        <p:spPr>
          <a:xfrm>
            <a:off x="3563888" y="5949280"/>
            <a:ext cx="22322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01415B"/>
                </a:solidFill>
              </a:rPr>
              <a:t>Gradient = </a:t>
            </a:r>
            <a:r>
              <a:rPr lang="en-GB" sz="1600" b="1" i="1" dirty="0">
                <a:solidFill>
                  <a:srgbClr val="01415B"/>
                </a:solidFill>
              </a:rPr>
              <a:t>Δh</a:t>
            </a:r>
            <a:r>
              <a:rPr lang="en-GB" sz="1600" b="1" dirty="0">
                <a:solidFill>
                  <a:srgbClr val="01415B"/>
                </a:solidFill>
              </a:rPr>
              <a:t> /</a:t>
            </a:r>
            <a:r>
              <a:rPr lang="en-GB" sz="1600" b="1" i="1" dirty="0">
                <a:solidFill>
                  <a:srgbClr val="01415B"/>
                </a:solidFill>
              </a:rPr>
              <a:t>d</a:t>
            </a:r>
            <a:r>
              <a:rPr lang="en-GB" sz="1600" b="1" dirty="0" smtClean="0">
                <a:solidFill>
                  <a:srgbClr val="01415B"/>
                </a:solidFill>
              </a:rPr>
              <a:t> </a:t>
            </a:r>
            <a:endParaRPr lang="en-GB" sz="1600" b="1" i="1" dirty="0">
              <a:solidFill>
                <a:srgbClr val="01415B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16024" y="3356992"/>
            <a:ext cx="6444208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>
                <a:solidFill>
                  <a:srgbClr val="01415B"/>
                </a:solidFill>
              </a:rPr>
              <a:t>D</a:t>
            </a:r>
            <a:r>
              <a:rPr lang="en-GB" sz="1600" b="1" dirty="0" smtClean="0">
                <a:solidFill>
                  <a:srgbClr val="01415B"/>
                </a:solidFill>
              </a:rPr>
              <a:t>ifference in height between two sites divided by the distance between those sites</a:t>
            </a:r>
          </a:p>
        </p:txBody>
      </p:sp>
      <p:sp>
        <p:nvSpPr>
          <p:cNvPr id="18" name="Rectangle 7"/>
          <p:cNvSpPr txBox="1">
            <a:spLocks noChangeArrowheads="1"/>
          </p:cNvSpPr>
          <p:nvPr/>
        </p:nvSpPr>
        <p:spPr bwMode="auto">
          <a:xfrm>
            <a:off x="-18322" y="3933056"/>
            <a:ext cx="9162322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415B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70005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7E0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algn="ctr"/>
            <a:r>
              <a:rPr lang="en-GB" sz="1600" dirty="0"/>
              <a:t>T</a:t>
            </a:r>
            <a:r>
              <a:rPr lang="en-GB" sz="1600" dirty="0" smtClean="0"/>
              <a:t>ake </a:t>
            </a:r>
            <a:r>
              <a:rPr lang="en-GB" sz="1600" dirty="0"/>
              <a:t>multiple </a:t>
            </a:r>
            <a:r>
              <a:rPr lang="en-GB" sz="1600" dirty="0" smtClean="0"/>
              <a:t>measurements across each dune. Start a </a:t>
            </a:r>
            <a:r>
              <a:rPr lang="en-GB" sz="1600" dirty="0"/>
              <a:t>new measurement </a:t>
            </a:r>
            <a:r>
              <a:rPr lang="en-GB" sz="1600" dirty="0" smtClean="0"/>
              <a:t>when there </a:t>
            </a:r>
            <a:r>
              <a:rPr lang="en-GB" sz="1600" dirty="0"/>
              <a:t>is a significant </a:t>
            </a:r>
            <a:r>
              <a:rPr lang="en-GB" sz="1600" dirty="0" smtClean="0"/>
              <a:t>break </a:t>
            </a:r>
            <a:r>
              <a:rPr lang="en-GB" sz="1600" dirty="0"/>
              <a:t>in the </a:t>
            </a:r>
            <a:r>
              <a:rPr lang="en-GB" sz="1600" dirty="0" smtClean="0"/>
              <a:t>slope</a:t>
            </a:r>
          </a:p>
          <a:p>
            <a:pPr algn="ctr"/>
            <a:r>
              <a:rPr lang="en-GB" sz="1600" dirty="0"/>
              <a:t>P</a:t>
            </a:r>
            <a:r>
              <a:rPr lang="en-GB" sz="1600" dirty="0" smtClean="0"/>
              <a:t>lace measuring poles a known distance apart (one up-profile, one down-profile, with direct line-of-sight perpendicular to the shoreline)</a:t>
            </a:r>
          </a:p>
          <a:p>
            <a:pPr algn="ctr"/>
            <a:r>
              <a:rPr lang="en-GB" sz="1600" dirty="0" smtClean="0"/>
              <a:t>Take angle between matching height horizons using a clinometer</a:t>
            </a:r>
          </a:p>
          <a:p>
            <a:pPr algn="ctr"/>
            <a:r>
              <a:rPr lang="en-GB" sz="1600" dirty="0" smtClean="0"/>
              <a:t>Calculate gradient from equation: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6242" y="6021288"/>
            <a:ext cx="922022" cy="673200"/>
          </a:xfrm>
          <a:prstGeom prst="rect">
            <a:avLst/>
          </a:prstGeom>
        </p:spPr>
      </p:pic>
      <p:pic>
        <p:nvPicPr>
          <p:cNvPr id="20" name="Picture 19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" t="9120" r="1776" b="3524"/>
          <a:stretch/>
        </p:blipFill>
        <p:spPr>
          <a:xfrm>
            <a:off x="87106" y="5661248"/>
            <a:ext cx="3116742" cy="115212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916832"/>
            <a:ext cx="2016224" cy="201622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86122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8" descr="puntia echios - Santa Fe, Galapagos.jpg"/>
          <p:cNvSpPr>
            <a:spLocks noChangeAspect="1" noChangeArrowheads="1"/>
          </p:cNvSpPr>
          <p:nvPr/>
        </p:nvSpPr>
        <p:spPr bwMode="auto">
          <a:xfrm>
            <a:off x="179512" y="188640"/>
            <a:ext cx="8096250" cy="1103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5952093"/>
            <a:ext cx="576064" cy="76459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5989999"/>
            <a:ext cx="1008112" cy="725592"/>
          </a:xfrm>
          <a:prstGeom prst="rect">
            <a:avLst/>
          </a:prstGeom>
        </p:spPr>
      </p:pic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1475656" y="307600"/>
            <a:ext cx="5424983" cy="1321200"/>
          </a:xfrm>
          <a:prstGeom prst="rect">
            <a:avLst/>
          </a:prstGeom>
          <a:solidFill>
            <a:srgbClr val="B70005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en-GB" altLang="en-US" sz="2500" b="1" dirty="0" smtClean="0">
                <a:solidFill>
                  <a:schemeClr val="bg1"/>
                </a:solidFill>
              </a:rPr>
              <a:t>Data Collection Technique</a:t>
            </a:r>
          </a:p>
          <a:p>
            <a:pPr algn="ctr">
              <a:lnSpc>
                <a:spcPct val="150000"/>
              </a:lnSpc>
            </a:pPr>
            <a:r>
              <a:rPr lang="en-GB" altLang="en-US" sz="2000" b="1" dirty="0">
                <a:solidFill>
                  <a:schemeClr val="bg1"/>
                </a:solidFill>
              </a:rPr>
              <a:t>Dune Morphology (Gradient)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547664" y="1844824"/>
            <a:ext cx="33123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 smtClean="0">
                <a:solidFill>
                  <a:srgbClr val="B70005"/>
                </a:solidFill>
              </a:rPr>
              <a:t>Site Requirements</a:t>
            </a:r>
            <a:endParaRPr lang="en-GB" b="1" i="1" dirty="0">
              <a:solidFill>
                <a:srgbClr val="B70005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548051" y="3212976"/>
            <a:ext cx="33123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 smtClean="0">
                <a:solidFill>
                  <a:srgbClr val="B70005"/>
                </a:solidFill>
              </a:rPr>
              <a:t>Equipment &amp; Costs</a:t>
            </a:r>
            <a:endParaRPr lang="en-GB" b="1" i="1" dirty="0">
              <a:solidFill>
                <a:srgbClr val="B70005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28886" y="4437112"/>
            <a:ext cx="39829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 smtClean="0">
                <a:solidFill>
                  <a:srgbClr val="B70005"/>
                </a:solidFill>
              </a:rPr>
              <a:t>Data Resolution Needs</a:t>
            </a:r>
            <a:endParaRPr lang="en-GB" b="1" i="1" dirty="0">
              <a:solidFill>
                <a:srgbClr val="B70005"/>
              </a:solidFill>
            </a:endParaRPr>
          </a:p>
        </p:txBody>
      </p:sp>
      <p:sp>
        <p:nvSpPr>
          <p:cNvPr id="16" name="Rectangle 7"/>
          <p:cNvSpPr txBox="1">
            <a:spLocks noChangeArrowheads="1"/>
          </p:cNvSpPr>
          <p:nvPr/>
        </p:nvSpPr>
        <p:spPr bwMode="auto">
          <a:xfrm>
            <a:off x="0" y="2276872"/>
            <a:ext cx="5724128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415B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70005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7E0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algn="ctr"/>
            <a:r>
              <a:rPr lang="en-GB" sz="1600" dirty="0" smtClean="0"/>
              <a:t>Access to full width of an active dune system</a:t>
            </a:r>
          </a:p>
          <a:p>
            <a:pPr algn="ctr"/>
            <a:r>
              <a:rPr lang="en-GB" sz="1600" dirty="0"/>
              <a:t>For managed and protected dunes, permission may be needed </a:t>
            </a:r>
            <a:r>
              <a:rPr lang="en-GB" sz="1600" dirty="0" smtClean="0"/>
              <a:t>to </a:t>
            </a:r>
            <a:r>
              <a:rPr lang="en-GB" sz="1600" dirty="0"/>
              <a:t>venture off </a:t>
            </a:r>
            <a:r>
              <a:rPr lang="en-GB" sz="1600" dirty="0" smtClean="0"/>
              <a:t>designated pathways</a:t>
            </a:r>
          </a:p>
        </p:txBody>
      </p:sp>
      <p:sp>
        <p:nvSpPr>
          <p:cNvPr id="17" name="Rectangle 7"/>
          <p:cNvSpPr txBox="1">
            <a:spLocks noChangeArrowheads="1"/>
          </p:cNvSpPr>
          <p:nvPr/>
        </p:nvSpPr>
        <p:spPr bwMode="auto">
          <a:xfrm>
            <a:off x="387" y="3573016"/>
            <a:ext cx="6228184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415B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70005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7E0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algn="ctr"/>
            <a:r>
              <a:rPr lang="en-GB" sz="1600" dirty="0" smtClean="0"/>
              <a:t>Surveying poles (moderate cost) or metre rulers (low cost)</a:t>
            </a:r>
          </a:p>
          <a:p>
            <a:pPr algn="ctr"/>
            <a:r>
              <a:rPr lang="en-GB" sz="1600" dirty="0" smtClean="0"/>
              <a:t>Clinometer: home-made, smartphone app, plastic (all low cost)</a:t>
            </a:r>
          </a:p>
        </p:txBody>
      </p:sp>
      <p:sp>
        <p:nvSpPr>
          <p:cNvPr id="18" name="Rectangle 7"/>
          <p:cNvSpPr txBox="1">
            <a:spLocks noChangeArrowheads="1"/>
          </p:cNvSpPr>
          <p:nvPr/>
        </p:nvSpPr>
        <p:spPr bwMode="auto">
          <a:xfrm>
            <a:off x="31007" y="4797152"/>
            <a:ext cx="6407696" cy="1988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415B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70005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7E0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algn="ctr"/>
            <a:r>
              <a:rPr lang="en-GB" sz="1600" dirty="0" smtClean="0"/>
              <a:t>Dune profiles </a:t>
            </a:r>
            <a:r>
              <a:rPr lang="en-GB" sz="1600" dirty="0"/>
              <a:t>can be continuous across </a:t>
            </a:r>
            <a:r>
              <a:rPr lang="en-GB" sz="1600" dirty="0" smtClean="0"/>
              <a:t>the whole </a:t>
            </a:r>
            <a:r>
              <a:rPr lang="en-GB" sz="1600" dirty="0"/>
              <a:t>width of the dune system, including multiple </a:t>
            </a:r>
            <a:r>
              <a:rPr lang="en-GB" sz="1600" dirty="0" smtClean="0"/>
              <a:t>dunes, or be performed for individual dunes</a:t>
            </a:r>
          </a:p>
          <a:p>
            <a:pPr algn="ctr"/>
            <a:r>
              <a:rPr lang="en-GB" sz="1600" dirty="0" smtClean="0"/>
              <a:t>Each profile will contain a number of segments. For each segment, repeat the measurement 3–5 times</a:t>
            </a:r>
            <a:endParaRPr lang="en-GB" sz="1600" dirty="0"/>
          </a:p>
          <a:p>
            <a:pPr algn="ctr"/>
            <a:r>
              <a:rPr lang="en-GB" sz="1600" dirty="0" smtClean="0"/>
              <a:t>Calculate an average (mean or median) value</a:t>
            </a:r>
          </a:p>
          <a:p>
            <a:pPr algn="ctr"/>
            <a:r>
              <a:rPr lang="en-GB" sz="1600" dirty="0" smtClean="0"/>
              <a:t>Calculate data spread (e.g., standard deviation)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6242" y="6021288"/>
            <a:ext cx="922022" cy="673200"/>
          </a:xfrm>
          <a:prstGeom prst="rect">
            <a:avLst/>
          </a:prstGeom>
        </p:spPr>
      </p:pic>
      <p:pic>
        <p:nvPicPr>
          <p:cNvPr id="20" name="Picture 19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787861"/>
            <a:ext cx="2520280" cy="2520280"/>
          </a:xfrm>
          <a:prstGeom prst="ellipse">
            <a:avLst/>
          </a:prstGeom>
        </p:spPr>
      </p:pic>
      <p:pic>
        <p:nvPicPr>
          <p:cNvPr id="21" name="Picture 20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3796574"/>
            <a:ext cx="2068285" cy="207022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80118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8" descr="puntia echios - Santa Fe, Galapagos.jpg"/>
          <p:cNvSpPr>
            <a:spLocks noChangeAspect="1" noChangeArrowheads="1"/>
          </p:cNvSpPr>
          <p:nvPr/>
        </p:nvSpPr>
        <p:spPr bwMode="auto">
          <a:xfrm>
            <a:off x="179512" y="188640"/>
            <a:ext cx="8096250" cy="1103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5952093"/>
            <a:ext cx="576064" cy="76459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5989999"/>
            <a:ext cx="1008112" cy="725592"/>
          </a:xfrm>
          <a:prstGeom prst="rect">
            <a:avLst/>
          </a:prstGeom>
        </p:spPr>
      </p:pic>
      <p:sp>
        <p:nvSpPr>
          <p:cNvPr id="33" name="Rectangle 2"/>
          <p:cNvSpPr txBox="1">
            <a:spLocks noChangeArrowheads="1"/>
          </p:cNvSpPr>
          <p:nvPr/>
        </p:nvSpPr>
        <p:spPr bwMode="auto">
          <a:xfrm>
            <a:off x="1476000" y="298800"/>
            <a:ext cx="5424983" cy="1321200"/>
          </a:xfrm>
          <a:prstGeom prst="rect">
            <a:avLst/>
          </a:prstGeom>
          <a:solidFill>
            <a:srgbClr val="B70005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en-GB" altLang="en-US" sz="2500" b="1" dirty="0" smtClean="0">
                <a:solidFill>
                  <a:schemeClr val="bg1"/>
                </a:solidFill>
              </a:rPr>
              <a:t>Background &amp; Introduction</a:t>
            </a:r>
            <a:endParaRPr lang="en-GB" altLang="en-US" sz="2500" b="1" dirty="0">
              <a:solidFill>
                <a:schemeClr val="bg1"/>
              </a:solidFill>
            </a:endParaRPr>
          </a:p>
        </p:txBody>
      </p:sp>
      <p:sp>
        <p:nvSpPr>
          <p:cNvPr id="36" name="Rectangle 7"/>
          <p:cNvSpPr txBox="1">
            <a:spLocks noChangeArrowheads="1"/>
          </p:cNvSpPr>
          <p:nvPr/>
        </p:nvSpPr>
        <p:spPr bwMode="auto">
          <a:xfrm>
            <a:off x="16986" y="2636912"/>
            <a:ext cx="5184576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415B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70005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7E0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algn="ctr"/>
            <a:r>
              <a:rPr lang="en-GB" sz="1600" dirty="0"/>
              <a:t>N</a:t>
            </a:r>
            <a:r>
              <a:rPr lang="en-GB" sz="1600" dirty="0" smtClean="0"/>
              <a:t>atural </a:t>
            </a:r>
            <a:r>
              <a:rPr lang="en-GB" sz="1600" dirty="0"/>
              <a:t>defence against flooding </a:t>
            </a:r>
            <a:endParaRPr lang="en-GB" sz="1600" dirty="0" smtClean="0"/>
          </a:p>
          <a:p>
            <a:pPr algn="ctr"/>
            <a:r>
              <a:rPr lang="en-GB" sz="1600" dirty="0"/>
              <a:t>H</a:t>
            </a:r>
            <a:r>
              <a:rPr lang="en-GB" sz="1600" dirty="0" smtClean="0"/>
              <a:t>abitat </a:t>
            </a:r>
            <a:r>
              <a:rPr lang="en-GB" sz="1600" dirty="0"/>
              <a:t>for a variety of </a:t>
            </a:r>
            <a:r>
              <a:rPr lang="en-GB" sz="1600" dirty="0" smtClean="0"/>
              <a:t>species</a:t>
            </a:r>
          </a:p>
          <a:p>
            <a:pPr algn="ctr"/>
            <a:r>
              <a:rPr lang="en-GB" sz="1600" dirty="0" smtClean="0"/>
              <a:t>Tourism and </a:t>
            </a:r>
            <a:r>
              <a:rPr lang="en-GB" sz="1600" dirty="0"/>
              <a:t>leisure sites for local communities </a:t>
            </a:r>
            <a:endParaRPr lang="en-GB" sz="1600" dirty="0" smtClean="0"/>
          </a:p>
        </p:txBody>
      </p:sp>
      <p:sp>
        <p:nvSpPr>
          <p:cNvPr id="37" name="Rectangle 36"/>
          <p:cNvSpPr/>
          <p:nvPr/>
        </p:nvSpPr>
        <p:spPr>
          <a:xfrm>
            <a:off x="-3685" y="2060848"/>
            <a:ext cx="57998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B70005"/>
                </a:solidFill>
              </a:rPr>
              <a:t>Dune systems provide critical coastal functions </a:t>
            </a:r>
            <a:endParaRPr lang="en-GB" b="1" i="1" dirty="0">
              <a:solidFill>
                <a:srgbClr val="B70005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4005064"/>
            <a:ext cx="6480719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>
                <a:solidFill>
                  <a:srgbClr val="01415B"/>
                </a:solidFill>
              </a:rPr>
              <a:t>Given </a:t>
            </a:r>
            <a:r>
              <a:rPr lang="en-GB" sz="1600" b="1" dirty="0" smtClean="0">
                <a:solidFill>
                  <a:srgbClr val="01415B"/>
                </a:solidFill>
              </a:rPr>
              <a:t>their </a:t>
            </a:r>
            <a:r>
              <a:rPr lang="en-GB" sz="1600" b="1" dirty="0">
                <a:solidFill>
                  <a:srgbClr val="01415B"/>
                </a:solidFill>
              </a:rPr>
              <a:t>importance and sensitivity, most natural dune systems in the UK are under some form of dune management </a:t>
            </a:r>
            <a:endParaRPr lang="en-GB" sz="1600" b="1" i="1" dirty="0">
              <a:solidFill>
                <a:srgbClr val="01415B"/>
              </a:solidFill>
            </a:endParaRPr>
          </a:p>
        </p:txBody>
      </p:sp>
      <p:sp>
        <p:nvSpPr>
          <p:cNvPr id="16" name="Rectangle 7"/>
          <p:cNvSpPr txBox="1">
            <a:spLocks noChangeArrowheads="1"/>
          </p:cNvSpPr>
          <p:nvPr/>
        </p:nvSpPr>
        <p:spPr bwMode="auto">
          <a:xfrm>
            <a:off x="323528" y="4725144"/>
            <a:ext cx="4716016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415B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70005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7E0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algn="ctr"/>
            <a:r>
              <a:rPr lang="en-GB" sz="1600" dirty="0"/>
              <a:t>M</a:t>
            </a:r>
            <a:r>
              <a:rPr lang="en-GB" sz="1600" dirty="0" smtClean="0"/>
              <a:t>onitoring </a:t>
            </a:r>
            <a:r>
              <a:rPr lang="en-GB" sz="1600" dirty="0"/>
              <a:t>of </a:t>
            </a:r>
            <a:r>
              <a:rPr lang="en-GB" sz="1600" dirty="0" smtClean="0"/>
              <a:t>flora and fauna</a:t>
            </a:r>
          </a:p>
          <a:p>
            <a:pPr algn="ctr"/>
            <a:r>
              <a:rPr lang="en-GB" sz="1600" dirty="0"/>
              <a:t>C</a:t>
            </a:r>
            <a:r>
              <a:rPr lang="en-GB" sz="1600" dirty="0" smtClean="0"/>
              <a:t>reation </a:t>
            </a:r>
            <a:r>
              <a:rPr lang="en-GB" sz="1600" dirty="0"/>
              <a:t>of habitats to support and/or re-introduce flora and </a:t>
            </a:r>
            <a:r>
              <a:rPr lang="en-GB" sz="1600" dirty="0" smtClean="0"/>
              <a:t>fauna</a:t>
            </a:r>
          </a:p>
          <a:p>
            <a:pPr algn="ctr"/>
            <a:r>
              <a:rPr lang="en-GB" sz="1600" dirty="0"/>
              <a:t>S</a:t>
            </a:r>
            <a:r>
              <a:rPr lang="en-GB" sz="1600" dirty="0" smtClean="0"/>
              <a:t>oft </a:t>
            </a:r>
            <a:r>
              <a:rPr lang="en-GB" sz="1600" dirty="0"/>
              <a:t>engineering to support dune structures and reduce </a:t>
            </a:r>
            <a:r>
              <a:rPr lang="en-GB" sz="1600" dirty="0" smtClean="0"/>
              <a:t>erosion</a:t>
            </a:r>
            <a:endParaRPr lang="en-GB" sz="1600" dirty="0"/>
          </a:p>
          <a:p>
            <a:pPr algn="ctr"/>
            <a:r>
              <a:rPr lang="en-GB" sz="1600" dirty="0" smtClean="0"/>
              <a:t>Visitor management to reduce human impacts</a:t>
            </a:r>
            <a:endParaRPr lang="en-GB" sz="1600" dirty="0"/>
          </a:p>
        </p:txBody>
      </p:sp>
      <p:pic>
        <p:nvPicPr>
          <p:cNvPr id="17" name="Picture 1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1772816"/>
            <a:ext cx="1849002" cy="1849002"/>
          </a:xfrm>
          <a:prstGeom prst="ellipse">
            <a:avLst/>
          </a:prstGeom>
        </p:spPr>
      </p:pic>
      <p:pic>
        <p:nvPicPr>
          <p:cNvPr id="18" name="Picture 17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5" y="2349922"/>
            <a:ext cx="1800201" cy="1799158"/>
          </a:xfrm>
          <a:prstGeom prst="ellipse">
            <a:avLst/>
          </a:prstGeom>
        </p:spPr>
      </p:pic>
      <p:pic>
        <p:nvPicPr>
          <p:cNvPr id="19" name="Picture 18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331" y="3429911"/>
            <a:ext cx="2457537" cy="2447361"/>
          </a:xfrm>
          <a:prstGeom prst="ellipse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6242" y="6021288"/>
            <a:ext cx="922022" cy="6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581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8" descr="puntia echios - Santa Fe, Galapagos.jpg"/>
          <p:cNvSpPr>
            <a:spLocks noChangeAspect="1" noChangeArrowheads="1"/>
          </p:cNvSpPr>
          <p:nvPr/>
        </p:nvSpPr>
        <p:spPr bwMode="auto">
          <a:xfrm>
            <a:off x="179512" y="188640"/>
            <a:ext cx="8096250" cy="1103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5952093"/>
            <a:ext cx="576064" cy="76459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5989999"/>
            <a:ext cx="1008112" cy="725592"/>
          </a:xfrm>
          <a:prstGeom prst="rect">
            <a:avLst/>
          </a:prstGeom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475656" y="307600"/>
            <a:ext cx="5424983" cy="1321200"/>
          </a:xfrm>
          <a:prstGeom prst="rect">
            <a:avLst/>
          </a:prstGeom>
          <a:solidFill>
            <a:srgbClr val="B70005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en-GB" altLang="en-US" sz="2500" b="1" dirty="0" smtClean="0">
                <a:solidFill>
                  <a:schemeClr val="bg1"/>
                </a:solidFill>
              </a:rPr>
              <a:t>Data Collection Technique</a:t>
            </a:r>
          </a:p>
          <a:p>
            <a:pPr algn="ctr">
              <a:lnSpc>
                <a:spcPct val="150000"/>
              </a:lnSpc>
            </a:pPr>
            <a:r>
              <a:rPr lang="en-GB" altLang="en-US" sz="2000" b="1" dirty="0">
                <a:solidFill>
                  <a:schemeClr val="bg1"/>
                </a:solidFill>
              </a:rPr>
              <a:t>Dune Morphology (Gradient)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79512" y="2564904"/>
            <a:ext cx="51125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 smtClean="0">
                <a:solidFill>
                  <a:srgbClr val="B70005"/>
                </a:solidFill>
              </a:rPr>
              <a:t>Professional Measurement Techniques</a:t>
            </a:r>
            <a:endParaRPr lang="en-GB" b="1" i="1" dirty="0">
              <a:solidFill>
                <a:srgbClr val="B70005"/>
              </a:solidFill>
            </a:endParaRPr>
          </a:p>
        </p:txBody>
      </p:sp>
      <p:sp>
        <p:nvSpPr>
          <p:cNvPr id="13" name="Rectangle 7"/>
          <p:cNvSpPr txBox="1">
            <a:spLocks noChangeArrowheads="1"/>
          </p:cNvSpPr>
          <p:nvPr/>
        </p:nvSpPr>
        <p:spPr bwMode="auto">
          <a:xfrm>
            <a:off x="21523" y="3356992"/>
            <a:ext cx="5076056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415B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70005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7E0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algn="ctr"/>
            <a:r>
              <a:rPr lang="en-GB" sz="1600" dirty="0" smtClean="0"/>
              <a:t>Surveying poles &amp; clinometers</a:t>
            </a:r>
          </a:p>
          <a:p>
            <a:pPr algn="ctr"/>
            <a:r>
              <a:rPr lang="en-GB" sz="1600" dirty="0" smtClean="0"/>
              <a:t>Theodolites and laser-based equipment</a:t>
            </a:r>
          </a:p>
          <a:p>
            <a:pPr algn="ctr"/>
            <a:r>
              <a:rPr lang="en-GB" sz="1600" dirty="0" smtClean="0"/>
              <a:t>LiDAR data</a:t>
            </a:r>
          </a:p>
          <a:p>
            <a:pPr algn="ctr"/>
            <a:r>
              <a:rPr lang="en-GB" sz="1600" dirty="0" smtClean="0"/>
              <a:t>Digital Elevation Models (DEMs) derived from aerial &amp; satellite images</a:t>
            </a:r>
          </a:p>
          <a:p>
            <a:pPr algn="ctr"/>
            <a:endParaRPr lang="en-GB" sz="1600" dirty="0" smtClean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6242" y="6021288"/>
            <a:ext cx="922022" cy="673200"/>
          </a:xfrm>
          <a:prstGeom prst="rect">
            <a:avLst/>
          </a:prstGeom>
        </p:spPr>
      </p:pic>
      <p:pic>
        <p:nvPicPr>
          <p:cNvPr id="15" name="Picture 14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49635" y="1988840"/>
            <a:ext cx="3813283" cy="3813283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5289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475656" y="299348"/>
            <a:ext cx="5424264" cy="1320660"/>
          </a:xfrm>
          <a:prstGeom prst="rect">
            <a:avLst/>
          </a:prstGeom>
          <a:solidFill>
            <a:srgbClr val="01415B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r>
              <a:rPr lang="en-GB" altLang="en-US" sz="3200" kern="0" dirty="0" smtClean="0">
                <a:solidFill>
                  <a:schemeClr val="bg1"/>
                </a:solidFill>
              </a:rPr>
              <a:t>Products of an evolving planet</a:t>
            </a:r>
            <a:endParaRPr lang="en-GB" altLang="en-US" sz="3200" kern="0" dirty="0">
              <a:solidFill>
                <a:schemeClr val="bg1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5952093"/>
            <a:ext cx="576064" cy="76459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5989999"/>
            <a:ext cx="1008112" cy="725592"/>
          </a:xfrm>
          <a:prstGeom prst="rect">
            <a:avLst/>
          </a:prstGeom>
        </p:spPr>
      </p:pic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1475656" y="307600"/>
            <a:ext cx="5424983" cy="1321200"/>
          </a:xfrm>
          <a:prstGeom prst="rect">
            <a:avLst/>
          </a:prstGeom>
          <a:solidFill>
            <a:srgbClr val="B70005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en-GB" altLang="en-US" sz="2500" b="1" dirty="0" smtClean="0">
                <a:solidFill>
                  <a:schemeClr val="bg1"/>
                </a:solidFill>
              </a:rPr>
              <a:t>Data Collection Technique</a:t>
            </a:r>
          </a:p>
          <a:p>
            <a:pPr algn="ctr">
              <a:lnSpc>
                <a:spcPct val="150000"/>
              </a:lnSpc>
            </a:pPr>
            <a:r>
              <a:rPr lang="en-GB" altLang="en-US" sz="2000" b="1" dirty="0">
                <a:solidFill>
                  <a:schemeClr val="bg1"/>
                </a:solidFill>
              </a:rPr>
              <a:t>Species Abundance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27584" y="1844824"/>
            <a:ext cx="41409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 smtClean="0">
                <a:solidFill>
                  <a:srgbClr val="B70005"/>
                </a:solidFill>
              </a:rPr>
              <a:t>What is Measured?</a:t>
            </a:r>
            <a:endParaRPr lang="en-GB" b="1" i="1" dirty="0">
              <a:solidFill>
                <a:srgbClr val="B70005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188" y="4797152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>
                <a:solidFill>
                  <a:srgbClr val="01415B"/>
                </a:solidFill>
              </a:rPr>
              <a:t>The ACFOR scale is commonly used for measuring species abundance within quadrats </a:t>
            </a:r>
            <a:endParaRPr lang="en-GB" sz="1600" b="1" dirty="0" smtClean="0">
              <a:solidFill>
                <a:srgbClr val="01415B"/>
              </a:solidFill>
            </a:endParaRPr>
          </a:p>
        </p:txBody>
      </p:sp>
      <p:sp>
        <p:nvSpPr>
          <p:cNvPr id="18" name="Rectangle 7"/>
          <p:cNvSpPr txBox="1">
            <a:spLocks noChangeArrowheads="1"/>
          </p:cNvSpPr>
          <p:nvPr/>
        </p:nvSpPr>
        <p:spPr bwMode="auto">
          <a:xfrm>
            <a:off x="179512" y="2276872"/>
            <a:ext cx="5040560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415B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70005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7E0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algn="ctr"/>
            <a:r>
              <a:rPr lang="en-GB" sz="1600" dirty="0"/>
              <a:t>Species abundance provides a quantitative measure of biodiversity in sand dune </a:t>
            </a:r>
            <a:r>
              <a:rPr lang="en-GB" sz="1600" dirty="0" smtClean="0"/>
              <a:t>systems</a:t>
            </a:r>
          </a:p>
          <a:p>
            <a:pPr algn="ctr"/>
            <a:r>
              <a:rPr lang="en-GB" sz="1600" dirty="0"/>
              <a:t>M</a:t>
            </a:r>
            <a:r>
              <a:rPr lang="en-GB" sz="1600" dirty="0" smtClean="0"/>
              <a:t>easured either as </a:t>
            </a:r>
            <a:r>
              <a:rPr lang="en-GB" sz="1600" dirty="0"/>
              <a:t>the percentage of area covered by vegetation, or more specifically by the percentages of area covered by specific species of vegetation. </a:t>
            </a:r>
          </a:p>
          <a:p>
            <a:pPr algn="ctr"/>
            <a:r>
              <a:rPr lang="en-GB" sz="1600" dirty="0" smtClean="0"/>
              <a:t>Data are collected </a:t>
            </a:r>
            <a:r>
              <a:rPr lang="en-GB" sz="1600" dirty="0"/>
              <a:t>from within quadrats </a:t>
            </a:r>
            <a:r>
              <a:rPr lang="en-GB" sz="1600" dirty="0" smtClean="0"/>
              <a:t>placed </a:t>
            </a:r>
            <a:r>
              <a:rPr lang="en-GB" sz="1600" dirty="0"/>
              <a:t>at regular intervals along </a:t>
            </a:r>
            <a:r>
              <a:rPr lang="en-GB" sz="1600" dirty="0" smtClean="0"/>
              <a:t>a dune </a:t>
            </a:r>
            <a:r>
              <a:rPr lang="en-GB" sz="1600" dirty="0"/>
              <a:t>transect, or within specific areas of interest within a dune </a:t>
            </a:r>
            <a:r>
              <a:rPr lang="en-GB" sz="1600" dirty="0" smtClean="0"/>
              <a:t>system</a:t>
            </a:r>
          </a:p>
        </p:txBody>
      </p:sp>
      <p:pic>
        <p:nvPicPr>
          <p:cNvPr id="19" name="Picture 1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069" y="1916831"/>
            <a:ext cx="2864389" cy="2864389"/>
          </a:xfrm>
          <a:prstGeom prst="ellipse">
            <a:avLst/>
          </a:prstGeom>
        </p:spPr>
      </p:pic>
      <p:sp>
        <p:nvSpPr>
          <p:cNvPr id="20" name="Rectangle 7"/>
          <p:cNvSpPr txBox="1">
            <a:spLocks noChangeArrowheads="1"/>
          </p:cNvSpPr>
          <p:nvPr/>
        </p:nvSpPr>
        <p:spPr bwMode="auto">
          <a:xfrm>
            <a:off x="539552" y="5229200"/>
            <a:ext cx="4801415" cy="1484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415B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70005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7E0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algn="ctr"/>
            <a:r>
              <a:rPr lang="en-GB" sz="1600" dirty="0" smtClean="0"/>
              <a:t>A </a:t>
            </a:r>
            <a:r>
              <a:rPr lang="en-GB" sz="1600" dirty="0"/>
              <a:t>= </a:t>
            </a:r>
            <a:r>
              <a:rPr lang="en-GB" sz="1600" dirty="0" smtClean="0"/>
              <a:t>ABUNDANT</a:t>
            </a:r>
            <a:r>
              <a:rPr lang="en-GB" sz="1600" dirty="0"/>
              <a:t> </a:t>
            </a:r>
            <a:r>
              <a:rPr lang="en-GB" sz="1600" dirty="0" smtClean="0"/>
              <a:t>(greater </a:t>
            </a:r>
            <a:r>
              <a:rPr lang="en-GB" sz="1600" dirty="0"/>
              <a:t>than/equal to 30</a:t>
            </a:r>
            <a:r>
              <a:rPr lang="en-GB" sz="1600" dirty="0" smtClean="0"/>
              <a:t>%)</a:t>
            </a:r>
          </a:p>
          <a:p>
            <a:pPr algn="ctr"/>
            <a:r>
              <a:rPr lang="en-GB" sz="1600" dirty="0" smtClean="0"/>
              <a:t>C </a:t>
            </a:r>
            <a:r>
              <a:rPr lang="en-GB" sz="1600" dirty="0"/>
              <a:t>= </a:t>
            </a:r>
            <a:r>
              <a:rPr lang="en-GB" sz="1600" dirty="0" smtClean="0"/>
              <a:t>COMMON (20</a:t>
            </a:r>
            <a:r>
              <a:rPr lang="en-GB" sz="1600" dirty="0"/>
              <a:t>% to 29</a:t>
            </a:r>
            <a:r>
              <a:rPr lang="en-GB" sz="1600" dirty="0" smtClean="0"/>
              <a:t>%)</a:t>
            </a:r>
          </a:p>
          <a:p>
            <a:pPr algn="ctr"/>
            <a:r>
              <a:rPr lang="en-GB" sz="1600" dirty="0" smtClean="0"/>
              <a:t>F </a:t>
            </a:r>
            <a:r>
              <a:rPr lang="en-GB" sz="1600" dirty="0"/>
              <a:t>= </a:t>
            </a:r>
            <a:r>
              <a:rPr lang="en-GB" sz="1600" dirty="0" smtClean="0"/>
              <a:t>FREQUENT (10</a:t>
            </a:r>
            <a:r>
              <a:rPr lang="en-GB" sz="1600" dirty="0"/>
              <a:t>% to 19</a:t>
            </a:r>
            <a:r>
              <a:rPr lang="en-GB" sz="1600" dirty="0" smtClean="0"/>
              <a:t>%)</a:t>
            </a:r>
          </a:p>
          <a:p>
            <a:pPr algn="ctr"/>
            <a:r>
              <a:rPr lang="en-GB" sz="1600" dirty="0" smtClean="0"/>
              <a:t>O </a:t>
            </a:r>
            <a:r>
              <a:rPr lang="en-GB" sz="1600" dirty="0"/>
              <a:t>= </a:t>
            </a:r>
            <a:r>
              <a:rPr lang="en-GB" sz="1600" dirty="0" smtClean="0"/>
              <a:t>OCCASIONAL (5</a:t>
            </a:r>
            <a:r>
              <a:rPr lang="en-GB" sz="1600" dirty="0"/>
              <a:t>% to 9</a:t>
            </a:r>
            <a:r>
              <a:rPr lang="en-GB" sz="1600" dirty="0" smtClean="0"/>
              <a:t>%)</a:t>
            </a:r>
          </a:p>
          <a:p>
            <a:pPr algn="ctr"/>
            <a:r>
              <a:rPr lang="en-GB" sz="1600" dirty="0" smtClean="0"/>
              <a:t>R </a:t>
            </a:r>
            <a:r>
              <a:rPr lang="en-GB" sz="1600" dirty="0"/>
              <a:t>= </a:t>
            </a:r>
            <a:r>
              <a:rPr lang="en-GB" sz="1600" dirty="0" smtClean="0"/>
              <a:t>RARE</a:t>
            </a:r>
            <a:r>
              <a:rPr lang="en-GB" sz="1600" dirty="0"/>
              <a:t> </a:t>
            </a:r>
            <a:r>
              <a:rPr lang="en-GB" sz="1600" dirty="0" smtClean="0"/>
              <a:t>(4</a:t>
            </a:r>
            <a:r>
              <a:rPr lang="en-GB" sz="1600" dirty="0"/>
              <a:t>% or </a:t>
            </a:r>
            <a:r>
              <a:rPr lang="en-GB" sz="1600" dirty="0" smtClean="0"/>
              <a:t>less)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6242" y="6021288"/>
            <a:ext cx="922022" cy="6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658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5952093"/>
            <a:ext cx="576064" cy="76459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5989999"/>
            <a:ext cx="1008112" cy="725592"/>
          </a:xfrm>
          <a:prstGeom prst="rect">
            <a:avLst/>
          </a:prstGeom>
        </p:spPr>
      </p:pic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1475656" y="307600"/>
            <a:ext cx="5424983" cy="1321200"/>
          </a:xfrm>
          <a:prstGeom prst="rect">
            <a:avLst/>
          </a:prstGeom>
          <a:solidFill>
            <a:srgbClr val="B70005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en-GB" altLang="en-US" sz="2500" b="1" dirty="0" smtClean="0">
                <a:solidFill>
                  <a:schemeClr val="bg1"/>
                </a:solidFill>
              </a:rPr>
              <a:t>Data Collection Technique</a:t>
            </a:r>
          </a:p>
          <a:p>
            <a:pPr algn="ctr">
              <a:lnSpc>
                <a:spcPct val="150000"/>
              </a:lnSpc>
            </a:pPr>
            <a:r>
              <a:rPr lang="en-GB" altLang="en-US" sz="2000" b="1" dirty="0">
                <a:solidFill>
                  <a:schemeClr val="bg1"/>
                </a:solidFill>
              </a:rPr>
              <a:t>Species Abundance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547664" y="1772816"/>
            <a:ext cx="33123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 smtClean="0">
                <a:solidFill>
                  <a:srgbClr val="B70005"/>
                </a:solidFill>
              </a:rPr>
              <a:t>Site Requirements</a:t>
            </a:r>
            <a:endParaRPr lang="en-GB" b="1" i="1" dirty="0">
              <a:solidFill>
                <a:srgbClr val="B70005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403648" y="3131676"/>
            <a:ext cx="33123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 smtClean="0">
                <a:solidFill>
                  <a:srgbClr val="B70005"/>
                </a:solidFill>
              </a:rPr>
              <a:t>Equipment &amp; Costs</a:t>
            </a:r>
            <a:endParaRPr lang="en-GB" b="1" i="1" dirty="0">
              <a:solidFill>
                <a:srgbClr val="B70005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55576" y="5085184"/>
            <a:ext cx="39829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 smtClean="0">
                <a:solidFill>
                  <a:srgbClr val="B70005"/>
                </a:solidFill>
              </a:rPr>
              <a:t>Data Resolution Needs</a:t>
            </a:r>
            <a:endParaRPr lang="en-GB" b="1" i="1" dirty="0">
              <a:solidFill>
                <a:srgbClr val="B70005"/>
              </a:solidFill>
            </a:endParaRPr>
          </a:p>
        </p:txBody>
      </p:sp>
      <p:pic>
        <p:nvPicPr>
          <p:cNvPr id="19" name="Picture 1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2137879"/>
            <a:ext cx="2880320" cy="2880320"/>
          </a:xfrm>
          <a:prstGeom prst="ellipse">
            <a:avLst/>
          </a:prstGeom>
        </p:spPr>
      </p:pic>
      <p:sp>
        <p:nvSpPr>
          <p:cNvPr id="21" name="Rectangle 7"/>
          <p:cNvSpPr txBox="1">
            <a:spLocks noChangeArrowheads="1"/>
          </p:cNvSpPr>
          <p:nvPr/>
        </p:nvSpPr>
        <p:spPr bwMode="auto">
          <a:xfrm>
            <a:off x="0" y="2132856"/>
            <a:ext cx="5724128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415B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70005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7E0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algn="ctr"/>
            <a:r>
              <a:rPr lang="en-GB" sz="1600" dirty="0" smtClean="0"/>
              <a:t>Access to full width of an active dune system</a:t>
            </a:r>
          </a:p>
          <a:p>
            <a:pPr algn="ctr"/>
            <a:r>
              <a:rPr lang="en-GB" sz="1600" dirty="0"/>
              <a:t>For managed and protected dunes, permission may be needed </a:t>
            </a:r>
            <a:r>
              <a:rPr lang="en-GB" sz="1600" dirty="0" smtClean="0"/>
              <a:t>to </a:t>
            </a:r>
            <a:r>
              <a:rPr lang="en-GB" sz="1600" dirty="0"/>
              <a:t>venture off </a:t>
            </a:r>
            <a:r>
              <a:rPr lang="en-GB" sz="1600" dirty="0" smtClean="0"/>
              <a:t>designated pathways</a:t>
            </a:r>
          </a:p>
        </p:txBody>
      </p:sp>
      <p:sp>
        <p:nvSpPr>
          <p:cNvPr id="22" name="Rectangle 7"/>
          <p:cNvSpPr txBox="1">
            <a:spLocks noChangeArrowheads="1"/>
          </p:cNvSpPr>
          <p:nvPr/>
        </p:nvSpPr>
        <p:spPr bwMode="auto">
          <a:xfrm>
            <a:off x="0" y="3501008"/>
            <a:ext cx="6084168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415B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70005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7E0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algn="ctr"/>
            <a:r>
              <a:rPr lang="en-GB" sz="1600" dirty="0"/>
              <a:t>Quadrats can be purchased </a:t>
            </a:r>
            <a:r>
              <a:rPr lang="en-GB" sz="1600" dirty="0" smtClean="0"/>
              <a:t>cheaply or constructed </a:t>
            </a:r>
            <a:r>
              <a:rPr lang="en-GB" sz="1600" dirty="0"/>
              <a:t>using simple classroom </a:t>
            </a:r>
            <a:r>
              <a:rPr lang="en-GB" sz="1600" dirty="0" smtClean="0"/>
              <a:t>materials (low cost) </a:t>
            </a:r>
            <a:endParaRPr lang="en-GB" sz="1600" dirty="0"/>
          </a:p>
          <a:p>
            <a:pPr algn="ctr"/>
            <a:r>
              <a:rPr lang="en-GB" sz="1600" dirty="0"/>
              <a:t>Species identification charts are available for purchase at low cost (e.g., from the Field Studies Council</a:t>
            </a:r>
            <a:r>
              <a:rPr lang="en-GB" sz="1600" dirty="0" smtClean="0"/>
              <a:t>) and may </a:t>
            </a:r>
            <a:r>
              <a:rPr lang="en-GB" sz="1600" dirty="0"/>
              <a:t>also be available from local educational facilities and field </a:t>
            </a:r>
            <a:r>
              <a:rPr lang="en-GB" sz="1600" dirty="0" smtClean="0"/>
              <a:t>centres</a:t>
            </a:r>
            <a:endParaRPr lang="en-GB" sz="1600" dirty="0"/>
          </a:p>
        </p:txBody>
      </p:sp>
      <p:sp>
        <p:nvSpPr>
          <p:cNvPr id="23" name="Rectangle 7"/>
          <p:cNvSpPr txBox="1">
            <a:spLocks noChangeArrowheads="1"/>
          </p:cNvSpPr>
          <p:nvPr/>
        </p:nvSpPr>
        <p:spPr bwMode="auto">
          <a:xfrm>
            <a:off x="2023" y="5445224"/>
            <a:ext cx="5938129" cy="1412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415B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70005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7E0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algn="ctr"/>
            <a:r>
              <a:rPr lang="en-GB" sz="1600" dirty="0" smtClean="0"/>
              <a:t>For </a:t>
            </a:r>
            <a:r>
              <a:rPr lang="en-GB" sz="1600" dirty="0"/>
              <a:t>each </a:t>
            </a:r>
            <a:r>
              <a:rPr lang="en-GB" sz="1600" dirty="0" smtClean="0"/>
              <a:t>site, place quadrat on </a:t>
            </a:r>
            <a:r>
              <a:rPr lang="en-GB" sz="1600" dirty="0"/>
              <a:t>the ground randomly (e.g., tossed onto the ground from a short distance </a:t>
            </a:r>
            <a:r>
              <a:rPr lang="en-GB" sz="1600" dirty="0" smtClean="0"/>
              <a:t>away)</a:t>
            </a:r>
          </a:p>
          <a:p>
            <a:pPr algn="ctr"/>
            <a:r>
              <a:rPr lang="en-GB" sz="1600" dirty="0" smtClean="0"/>
              <a:t>Repeat </a:t>
            </a:r>
            <a:r>
              <a:rPr lang="en-GB" sz="1600" dirty="0"/>
              <a:t>3–5 times per site to provide average data for each location with an indicator of data spread (e.g., standard deviation</a:t>
            </a:r>
            <a:r>
              <a:rPr lang="en-GB" sz="1600" dirty="0" smtClean="0"/>
              <a:t>)</a:t>
            </a:r>
            <a:endParaRPr lang="en-GB" sz="16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6242" y="6021288"/>
            <a:ext cx="922022" cy="6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993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8" descr="puntia echios - Santa Fe, Galapagos.jpg"/>
          <p:cNvSpPr>
            <a:spLocks noChangeAspect="1" noChangeArrowheads="1"/>
          </p:cNvSpPr>
          <p:nvPr/>
        </p:nvSpPr>
        <p:spPr bwMode="auto">
          <a:xfrm>
            <a:off x="179512" y="188640"/>
            <a:ext cx="8096250" cy="1103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5952093"/>
            <a:ext cx="576064" cy="76459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5989999"/>
            <a:ext cx="1008112" cy="725592"/>
          </a:xfrm>
          <a:prstGeom prst="rect">
            <a:avLst/>
          </a:prstGeom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475656" y="307600"/>
            <a:ext cx="5424983" cy="1321200"/>
          </a:xfrm>
          <a:prstGeom prst="rect">
            <a:avLst/>
          </a:prstGeom>
          <a:solidFill>
            <a:srgbClr val="B70005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en-GB" altLang="en-US" sz="2500" b="1" dirty="0" smtClean="0">
                <a:solidFill>
                  <a:schemeClr val="bg1"/>
                </a:solidFill>
              </a:rPr>
              <a:t>Data Collection Technique</a:t>
            </a:r>
          </a:p>
          <a:p>
            <a:pPr algn="ctr">
              <a:lnSpc>
                <a:spcPct val="150000"/>
              </a:lnSpc>
            </a:pPr>
            <a:r>
              <a:rPr lang="en-GB" altLang="en-US" sz="2000" b="1" dirty="0" smtClean="0">
                <a:solidFill>
                  <a:schemeClr val="bg1"/>
                </a:solidFill>
              </a:rPr>
              <a:t>Species Abundance</a:t>
            </a:r>
            <a:endParaRPr lang="en-GB" altLang="en-US" sz="2000" b="1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031432" y="2420888"/>
            <a:ext cx="51125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 smtClean="0">
                <a:solidFill>
                  <a:srgbClr val="B70005"/>
                </a:solidFill>
              </a:rPr>
              <a:t>Professional Measurement Techniques</a:t>
            </a:r>
            <a:endParaRPr lang="en-GB" b="1" i="1" dirty="0">
              <a:solidFill>
                <a:srgbClr val="B70005"/>
              </a:solidFill>
            </a:endParaRPr>
          </a:p>
        </p:txBody>
      </p:sp>
      <p:pic>
        <p:nvPicPr>
          <p:cNvPr id="14" name="Picture 13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178369"/>
            <a:ext cx="3968176" cy="3968176"/>
          </a:xfrm>
          <a:prstGeom prst="ellipse">
            <a:avLst/>
          </a:prstGeom>
        </p:spPr>
      </p:pic>
      <p:sp>
        <p:nvSpPr>
          <p:cNvPr id="15" name="Rectangle 7"/>
          <p:cNvSpPr txBox="1">
            <a:spLocks noChangeArrowheads="1"/>
          </p:cNvSpPr>
          <p:nvPr/>
        </p:nvSpPr>
        <p:spPr bwMode="auto">
          <a:xfrm>
            <a:off x="4427984" y="2996952"/>
            <a:ext cx="4320480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415B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70005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7E0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algn="ctr"/>
            <a:r>
              <a:rPr lang="en-GB" sz="1600" dirty="0"/>
              <a:t>Remote sensing techniques (e.g., satellite </a:t>
            </a:r>
            <a:r>
              <a:rPr lang="en-GB" sz="1600" dirty="0" smtClean="0"/>
              <a:t>imagery) </a:t>
            </a:r>
            <a:r>
              <a:rPr lang="en-GB" sz="1600" dirty="0"/>
              <a:t>are increasingly </a:t>
            </a:r>
            <a:r>
              <a:rPr lang="en-GB" sz="1600" dirty="0" smtClean="0"/>
              <a:t>used </a:t>
            </a:r>
            <a:r>
              <a:rPr lang="en-GB" sz="1600" dirty="0"/>
              <a:t>to monitor changes in vegetation cover, even on very small </a:t>
            </a:r>
            <a:r>
              <a:rPr lang="en-GB" sz="1600" dirty="0" smtClean="0"/>
              <a:t>scales</a:t>
            </a:r>
          </a:p>
          <a:p>
            <a:pPr algn="ctr"/>
            <a:r>
              <a:rPr lang="en-GB" sz="1600" dirty="0" smtClean="0"/>
              <a:t>Quadrat </a:t>
            </a:r>
            <a:r>
              <a:rPr lang="en-GB" sz="1600" dirty="0"/>
              <a:t>data collection and </a:t>
            </a:r>
            <a:r>
              <a:rPr lang="en-GB" sz="1600" dirty="0" smtClean="0"/>
              <a:t>ground-truthing </a:t>
            </a:r>
            <a:r>
              <a:rPr lang="en-GB" sz="1600" dirty="0"/>
              <a:t>of satellite imagery remain important tools for field biologists and </a:t>
            </a:r>
            <a:r>
              <a:rPr lang="en-GB" sz="1600" dirty="0" smtClean="0"/>
              <a:t>ecologists (particularly when </a:t>
            </a:r>
            <a:r>
              <a:rPr lang="en-GB" sz="1600" dirty="0"/>
              <a:t>data on specific species are </a:t>
            </a:r>
            <a:r>
              <a:rPr lang="en-GB" sz="1600" dirty="0" smtClean="0"/>
              <a:t>required</a:t>
            </a:r>
            <a:r>
              <a:rPr lang="en-GB" sz="1600" dirty="0"/>
              <a:t>)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6242" y="6021288"/>
            <a:ext cx="922022" cy="6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708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8" descr="puntia echios - Santa Fe, Galapagos.jpg"/>
          <p:cNvSpPr>
            <a:spLocks noChangeAspect="1" noChangeArrowheads="1"/>
          </p:cNvSpPr>
          <p:nvPr/>
        </p:nvSpPr>
        <p:spPr bwMode="auto">
          <a:xfrm>
            <a:off x="179512" y="188640"/>
            <a:ext cx="8096250" cy="1103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5952093"/>
            <a:ext cx="576064" cy="76459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5989999"/>
            <a:ext cx="1008112" cy="725592"/>
          </a:xfrm>
          <a:prstGeom prst="rect">
            <a:avLst/>
          </a:prstGeom>
        </p:spPr>
      </p:pic>
      <p:pic>
        <p:nvPicPr>
          <p:cNvPr id="13" name="Picture 12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7776" y="1844824"/>
            <a:ext cx="2016224" cy="2016224"/>
          </a:xfrm>
          <a:prstGeom prst="ellipse">
            <a:avLst/>
          </a:prstGeom>
        </p:spPr>
      </p:pic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1475656" y="307600"/>
            <a:ext cx="5424983" cy="1321200"/>
          </a:xfrm>
          <a:prstGeom prst="rect">
            <a:avLst/>
          </a:prstGeom>
          <a:solidFill>
            <a:srgbClr val="B70005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en-GB" altLang="en-US" sz="2500" b="1" dirty="0" smtClean="0">
                <a:solidFill>
                  <a:schemeClr val="bg1"/>
                </a:solidFill>
              </a:rPr>
              <a:t>Data Collection Technique</a:t>
            </a:r>
          </a:p>
          <a:p>
            <a:pPr algn="ctr">
              <a:lnSpc>
                <a:spcPct val="150000"/>
              </a:lnSpc>
            </a:pPr>
            <a:r>
              <a:rPr lang="en-GB" altLang="en-US" sz="2000" b="1" dirty="0" smtClean="0">
                <a:solidFill>
                  <a:schemeClr val="bg1"/>
                </a:solidFill>
              </a:rPr>
              <a:t>Dune Material Analysis</a:t>
            </a:r>
            <a:endParaRPr lang="en-GB" altLang="en-US" sz="2000" b="1" dirty="0"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1835532"/>
            <a:ext cx="72362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 smtClean="0">
                <a:solidFill>
                  <a:srgbClr val="B70005"/>
                </a:solidFill>
              </a:rPr>
              <a:t>What is Measured?</a:t>
            </a:r>
            <a:endParaRPr lang="en-GB" b="1" i="1" dirty="0">
              <a:solidFill>
                <a:srgbClr val="B70005"/>
              </a:solidFill>
            </a:endParaRPr>
          </a:p>
        </p:txBody>
      </p:sp>
      <p:sp>
        <p:nvSpPr>
          <p:cNvPr id="20" name="Rectangle 7"/>
          <p:cNvSpPr txBox="1">
            <a:spLocks noChangeArrowheads="1"/>
          </p:cNvSpPr>
          <p:nvPr/>
        </p:nvSpPr>
        <p:spPr bwMode="auto">
          <a:xfrm>
            <a:off x="0" y="2204864"/>
            <a:ext cx="6804248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415B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70005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7E0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algn="ctr"/>
            <a:r>
              <a:rPr lang="en-GB" sz="1600" dirty="0" smtClean="0"/>
              <a:t>The materials (I.e. sand and pebbles) that make up dune material, along with the temperature and pH of the subsurface, can reflect the </a:t>
            </a:r>
            <a:r>
              <a:rPr lang="en-GB" sz="1600" dirty="0"/>
              <a:t>health of the dune system </a:t>
            </a:r>
            <a:r>
              <a:rPr lang="en-GB" sz="1600" dirty="0" smtClean="0"/>
              <a:t>and can be used to </a:t>
            </a:r>
            <a:r>
              <a:rPr lang="en-GB" sz="1600" dirty="0"/>
              <a:t>identify sources of pollution and </a:t>
            </a:r>
            <a:r>
              <a:rPr lang="en-GB" sz="1600" dirty="0" smtClean="0"/>
              <a:t>contamination</a:t>
            </a:r>
          </a:p>
          <a:p>
            <a:pPr marL="0" indent="0" algn="ctr">
              <a:buNone/>
            </a:pPr>
            <a:endParaRPr lang="en-GB" sz="1600" dirty="0" smtClean="0"/>
          </a:p>
        </p:txBody>
      </p:sp>
      <p:sp>
        <p:nvSpPr>
          <p:cNvPr id="22" name="Rectangle 7"/>
          <p:cNvSpPr txBox="1">
            <a:spLocks noChangeArrowheads="1"/>
          </p:cNvSpPr>
          <p:nvPr/>
        </p:nvSpPr>
        <p:spPr bwMode="auto">
          <a:xfrm>
            <a:off x="107504" y="3573016"/>
            <a:ext cx="6480720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415B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70005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7E0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algn="ctr"/>
            <a:r>
              <a:rPr lang="en-GB" sz="1600" dirty="0" smtClean="0"/>
              <a:t>Collect samples at regular intervals along a dune-wide transect perpendicular to the shoreline; </a:t>
            </a:r>
            <a:r>
              <a:rPr lang="en-GB" sz="1600" dirty="0"/>
              <a:t>o</a:t>
            </a:r>
            <a:r>
              <a:rPr lang="en-GB" sz="1600" dirty="0" smtClean="0"/>
              <a:t>r, collect samples from different site types (i.e., native dunes, areas of human activity, </a:t>
            </a:r>
            <a:r>
              <a:rPr lang="en-GB" sz="1600" dirty="0" err="1" smtClean="0"/>
              <a:t>etc</a:t>
            </a:r>
            <a:r>
              <a:rPr lang="en-GB" sz="1600" dirty="0" smtClean="0"/>
              <a:t>)</a:t>
            </a:r>
          </a:p>
          <a:p>
            <a:pPr algn="ctr"/>
            <a:r>
              <a:rPr lang="en-GB" sz="1600" dirty="0" smtClean="0"/>
              <a:t>Select samples from the surface, or </a:t>
            </a:r>
            <a:r>
              <a:rPr lang="en-GB" sz="1600" dirty="0"/>
              <a:t>from different depth horizons (e.g., 5 cm, 10 </a:t>
            </a:r>
            <a:r>
              <a:rPr lang="en-GB" sz="1600" dirty="0" smtClean="0"/>
              <a:t>cm) in small </a:t>
            </a:r>
            <a:r>
              <a:rPr lang="en-GB" sz="1600" dirty="0"/>
              <a:t>trenches or </a:t>
            </a:r>
            <a:r>
              <a:rPr lang="en-GB" sz="1600" dirty="0" smtClean="0"/>
              <a:t>pits</a:t>
            </a:r>
          </a:p>
          <a:p>
            <a:pPr algn="ctr"/>
            <a:r>
              <a:rPr lang="en-GB" sz="1600" dirty="0" smtClean="0"/>
              <a:t>Use </a:t>
            </a:r>
            <a:r>
              <a:rPr lang="en-GB" sz="1600" dirty="0"/>
              <a:t>callipers or a ruler to measure </a:t>
            </a:r>
            <a:r>
              <a:rPr lang="en-GB" sz="1600" dirty="0" smtClean="0"/>
              <a:t>pebble axes</a:t>
            </a:r>
          </a:p>
          <a:p>
            <a:pPr algn="ctr"/>
            <a:r>
              <a:rPr lang="en-GB" sz="1600" dirty="0"/>
              <a:t>Qualitatively assess sand grain </a:t>
            </a:r>
            <a:r>
              <a:rPr lang="en-GB" sz="1600" dirty="0" smtClean="0"/>
              <a:t>using a </a:t>
            </a:r>
            <a:r>
              <a:rPr lang="en-GB" sz="1600" dirty="0"/>
              <a:t>geological grain size chart</a:t>
            </a:r>
          </a:p>
          <a:p>
            <a:pPr algn="ctr"/>
            <a:r>
              <a:rPr lang="en-GB" sz="1600" dirty="0" smtClean="0"/>
              <a:t>Quantitatively assess </a:t>
            </a:r>
            <a:r>
              <a:rPr lang="en-GB" sz="1600" dirty="0"/>
              <a:t>sand grain size using grain sieves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3306470"/>
            <a:ext cx="71642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01415B"/>
                </a:solidFill>
              </a:rPr>
              <a:t>Sample Selection</a:t>
            </a:r>
            <a:endParaRPr lang="en-GB" sz="1600" b="1" i="1" dirty="0">
              <a:solidFill>
                <a:srgbClr val="01415B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83568" y="5853750"/>
            <a:ext cx="471828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01415B"/>
                </a:solidFill>
              </a:rPr>
              <a:t>Temperature and pH</a:t>
            </a:r>
            <a:endParaRPr lang="en-GB" sz="1600" b="1" i="1" dirty="0">
              <a:solidFill>
                <a:srgbClr val="01415B"/>
              </a:solidFill>
            </a:endParaRPr>
          </a:p>
        </p:txBody>
      </p:sp>
      <p:sp>
        <p:nvSpPr>
          <p:cNvPr id="23" name="Rectangle 7"/>
          <p:cNvSpPr txBox="1">
            <a:spLocks noChangeArrowheads="1"/>
          </p:cNvSpPr>
          <p:nvPr/>
        </p:nvSpPr>
        <p:spPr bwMode="auto">
          <a:xfrm>
            <a:off x="179512" y="6120296"/>
            <a:ext cx="5832648" cy="621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415B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70005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7E0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algn="ctr"/>
            <a:r>
              <a:rPr lang="en-GB" sz="1600" dirty="0"/>
              <a:t>T</a:t>
            </a:r>
            <a:r>
              <a:rPr lang="en-GB" sz="1600" dirty="0" smtClean="0"/>
              <a:t>emperature </a:t>
            </a:r>
            <a:r>
              <a:rPr lang="en-GB" sz="1600" dirty="0"/>
              <a:t>and pH are best measured </a:t>
            </a:r>
            <a:r>
              <a:rPr lang="en-GB" sz="1600" i="1" dirty="0"/>
              <a:t>in situ</a:t>
            </a:r>
            <a:r>
              <a:rPr lang="en-GB" sz="1600" dirty="0"/>
              <a:t> using a hand-held digital </a:t>
            </a:r>
            <a:r>
              <a:rPr lang="en-GB" sz="1600" dirty="0" smtClean="0"/>
              <a:t>meter</a:t>
            </a:r>
            <a:endParaRPr lang="en-GB" sz="1600" dirty="0"/>
          </a:p>
        </p:txBody>
      </p:sp>
      <p:pic>
        <p:nvPicPr>
          <p:cNvPr id="24" name="Picture 2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3564550"/>
            <a:ext cx="2232248" cy="2232248"/>
          </a:xfrm>
          <a:prstGeom prst="ellipse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6242" y="6021288"/>
            <a:ext cx="922022" cy="6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057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8" descr="puntia echios - Santa Fe, Galapagos.jpg"/>
          <p:cNvSpPr>
            <a:spLocks noChangeAspect="1" noChangeArrowheads="1"/>
          </p:cNvSpPr>
          <p:nvPr/>
        </p:nvSpPr>
        <p:spPr bwMode="auto">
          <a:xfrm>
            <a:off x="179512" y="188640"/>
            <a:ext cx="8096250" cy="1103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5952093"/>
            <a:ext cx="576064" cy="76459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5989999"/>
            <a:ext cx="1008112" cy="725592"/>
          </a:xfrm>
          <a:prstGeom prst="rect">
            <a:avLst/>
          </a:prstGeom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475656" y="307600"/>
            <a:ext cx="5424983" cy="1321200"/>
          </a:xfrm>
          <a:prstGeom prst="rect">
            <a:avLst/>
          </a:prstGeom>
          <a:solidFill>
            <a:srgbClr val="B70005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en-GB" altLang="en-US" sz="2500" b="1" dirty="0" smtClean="0">
                <a:solidFill>
                  <a:schemeClr val="bg1"/>
                </a:solidFill>
              </a:rPr>
              <a:t>Data Collection Technique</a:t>
            </a:r>
          </a:p>
          <a:p>
            <a:pPr algn="ctr">
              <a:lnSpc>
                <a:spcPct val="150000"/>
              </a:lnSpc>
            </a:pPr>
            <a:r>
              <a:rPr lang="en-GB" altLang="en-US" sz="2000" b="1" dirty="0">
                <a:solidFill>
                  <a:schemeClr val="bg1"/>
                </a:solidFill>
              </a:rPr>
              <a:t>Dune Material Analysis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32049" y="1700808"/>
            <a:ext cx="5292079" cy="378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 smtClean="0">
                <a:solidFill>
                  <a:srgbClr val="B70005"/>
                </a:solidFill>
              </a:rPr>
              <a:t>Site Requirements</a:t>
            </a:r>
            <a:endParaRPr lang="en-GB" b="1" i="1" dirty="0">
              <a:solidFill>
                <a:srgbClr val="B70005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88032" y="2924944"/>
            <a:ext cx="51480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 smtClean="0">
                <a:solidFill>
                  <a:srgbClr val="B70005"/>
                </a:solidFill>
              </a:rPr>
              <a:t>Equipment &amp; Costs</a:t>
            </a:r>
            <a:endParaRPr lang="en-GB" b="1" i="1" dirty="0">
              <a:solidFill>
                <a:srgbClr val="B70005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4869160"/>
            <a:ext cx="60841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 smtClean="0">
                <a:solidFill>
                  <a:srgbClr val="B70005"/>
                </a:solidFill>
              </a:rPr>
              <a:t>Data Resolution Needs</a:t>
            </a:r>
            <a:endParaRPr lang="en-GB" b="1" i="1" dirty="0">
              <a:solidFill>
                <a:srgbClr val="B70005"/>
              </a:solidFill>
            </a:endParaRPr>
          </a:p>
        </p:txBody>
      </p:sp>
      <p:pic>
        <p:nvPicPr>
          <p:cNvPr id="16" name="Picture 1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492896"/>
            <a:ext cx="2952328" cy="2952328"/>
          </a:xfrm>
          <a:prstGeom prst="ellipse">
            <a:avLst/>
          </a:prstGeom>
        </p:spPr>
      </p:pic>
      <p:sp>
        <p:nvSpPr>
          <p:cNvPr id="18" name="Rectangle 7"/>
          <p:cNvSpPr txBox="1">
            <a:spLocks noChangeArrowheads="1"/>
          </p:cNvSpPr>
          <p:nvPr/>
        </p:nvSpPr>
        <p:spPr bwMode="auto">
          <a:xfrm>
            <a:off x="17794" y="2042345"/>
            <a:ext cx="6066374" cy="882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415B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70005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7E0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algn="ctr"/>
            <a:r>
              <a:rPr lang="en-GB" sz="1600" dirty="0"/>
              <a:t>Access to full width of an active dune system</a:t>
            </a:r>
          </a:p>
          <a:p>
            <a:pPr algn="ctr"/>
            <a:r>
              <a:rPr lang="en-GB" sz="1600" dirty="0"/>
              <a:t>For managed and protected dunes, permission may be needed to venture off designated </a:t>
            </a:r>
            <a:r>
              <a:rPr lang="en-GB" sz="1600" dirty="0" smtClean="0"/>
              <a:t>pathways or dig sample pits</a:t>
            </a:r>
            <a:endParaRPr lang="en-GB" sz="1600" dirty="0"/>
          </a:p>
        </p:txBody>
      </p:sp>
      <p:sp>
        <p:nvSpPr>
          <p:cNvPr id="19" name="Rectangle 7"/>
          <p:cNvSpPr txBox="1">
            <a:spLocks noChangeArrowheads="1"/>
          </p:cNvSpPr>
          <p:nvPr/>
        </p:nvSpPr>
        <p:spPr bwMode="auto">
          <a:xfrm>
            <a:off x="72008" y="3284984"/>
            <a:ext cx="5292080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415B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70005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7E0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algn="ctr"/>
            <a:r>
              <a:rPr lang="en-GB" sz="1600" dirty="0" smtClean="0"/>
              <a:t>Plastic callipers or a ruler (low-cost)</a:t>
            </a:r>
          </a:p>
          <a:p>
            <a:pPr algn="ctr"/>
            <a:r>
              <a:rPr lang="en-GB" sz="1600" dirty="0" smtClean="0"/>
              <a:t>Digital callipers (moderate to high cost)</a:t>
            </a:r>
          </a:p>
          <a:p>
            <a:pPr algn="ctr"/>
            <a:r>
              <a:rPr lang="en-GB" sz="1600" dirty="0" smtClean="0"/>
              <a:t>Sediment sieves </a:t>
            </a:r>
            <a:r>
              <a:rPr lang="en-GB" sz="1600" dirty="0"/>
              <a:t>(moderate to high cost</a:t>
            </a:r>
            <a:r>
              <a:rPr lang="en-GB" sz="1600" dirty="0" smtClean="0"/>
              <a:t>)</a:t>
            </a:r>
          </a:p>
          <a:p>
            <a:pPr algn="ctr"/>
            <a:r>
              <a:rPr lang="en-GB" sz="1600" dirty="0" smtClean="0"/>
              <a:t>Geological grain size chart (low cost)</a:t>
            </a:r>
          </a:p>
          <a:p>
            <a:pPr algn="ctr"/>
            <a:r>
              <a:rPr lang="en-GB" sz="1600" dirty="0"/>
              <a:t>Digital </a:t>
            </a:r>
            <a:r>
              <a:rPr lang="en-GB" sz="1600" dirty="0" smtClean="0"/>
              <a:t>pH and temperature meter(s) (low cost)</a:t>
            </a:r>
            <a:endParaRPr lang="en-GB" sz="1600" dirty="0"/>
          </a:p>
        </p:txBody>
      </p:sp>
      <p:sp>
        <p:nvSpPr>
          <p:cNvPr id="20" name="Rectangle 7"/>
          <p:cNvSpPr txBox="1">
            <a:spLocks noChangeArrowheads="1"/>
          </p:cNvSpPr>
          <p:nvPr/>
        </p:nvSpPr>
        <p:spPr bwMode="auto">
          <a:xfrm>
            <a:off x="0" y="5184576"/>
            <a:ext cx="6084168" cy="1700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415B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70005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7E0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algn="ctr"/>
            <a:r>
              <a:rPr lang="en-GB" sz="1600" dirty="0" smtClean="0"/>
              <a:t>At each site along transect, collect a single sediment sample or at least 10 pebbles (per horizon if using pits), and measure pH/temperature at least 5–10 times</a:t>
            </a:r>
          </a:p>
          <a:p>
            <a:pPr algn="ctr"/>
            <a:r>
              <a:rPr lang="en-GB" sz="1600" dirty="0" smtClean="0"/>
              <a:t>For each variable, calculate average </a:t>
            </a:r>
            <a:r>
              <a:rPr lang="en-GB" sz="1600" dirty="0"/>
              <a:t>(mean or median) </a:t>
            </a:r>
            <a:r>
              <a:rPr lang="en-GB" sz="1600" dirty="0" smtClean="0"/>
              <a:t>value</a:t>
            </a:r>
            <a:endParaRPr lang="en-GB" sz="1600" dirty="0"/>
          </a:p>
          <a:p>
            <a:pPr algn="ctr"/>
            <a:r>
              <a:rPr lang="en-GB" sz="1600" dirty="0"/>
              <a:t>For each variable, c</a:t>
            </a:r>
            <a:r>
              <a:rPr lang="en-GB" sz="1600" dirty="0" smtClean="0"/>
              <a:t>alculate </a:t>
            </a:r>
            <a:r>
              <a:rPr lang="en-GB" sz="1600" dirty="0"/>
              <a:t>data spread (e.g., standard deviation</a:t>
            </a:r>
            <a:r>
              <a:rPr lang="en-GB" sz="1600" dirty="0" smtClean="0"/>
              <a:t>)</a:t>
            </a:r>
            <a:endParaRPr lang="en-GB" sz="1600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6242" y="6021288"/>
            <a:ext cx="922022" cy="6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188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5952093"/>
            <a:ext cx="576064" cy="76459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5989999"/>
            <a:ext cx="1008112" cy="725592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120" y="2780928"/>
            <a:ext cx="2994384" cy="2994384"/>
          </a:xfrm>
          <a:prstGeom prst="ellipse">
            <a:avLst/>
          </a:prstGeom>
        </p:spPr>
      </p:pic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1475656" y="307600"/>
            <a:ext cx="5424983" cy="1321200"/>
          </a:xfrm>
          <a:prstGeom prst="rect">
            <a:avLst/>
          </a:prstGeom>
          <a:solidFill>
            <a:srgbClr val="B70005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en-GB" altLang="en-US" sz="2500" b="1" dirty="0" smtClean="0">
                <a:solidFill>
                  <a:schemeClr val="bg1"/>
                </a:solidFill>
              </a:rPr>
              <a:t>Data Collection Technique</a:t>
            </a:r>
          </a:p>
          <a:p>
            <a:pPr algn="ctr">
              <a:lnSpc>
                <a:spcPct val="150000"/>
              </a:lnSpc>
            </a:pPr>
            <a:r>
              <a:rPr lang="en-GB" altLang="en-US" sz="2000" b="1" dirty="0">
                <a:solidFill>
                  <a:schemeClr val="bg1"/>
                </a:solidFill>
              </a:rPr>
              <a:t>Dune Material Analysis</a:t>
            </a:r>
          </a:p>
        </p:txBody>
      </p:sp>
      <p:pic>
        <p:nvPicPr>
          <p:cNvPr id="9" name="Picture 8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264" y="3370256"/>
            <a:ext cx="2207624" cy="2207624"/>
          </a:xfrm>
          <a:prstGeom prst="ellipse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1844824"/>
            <a:ext cx="79563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 smtClean="0">
                <a:solidFill>
                  <a:srgbClr val="B70005"/>
                </a:solidFill>
              </a:rPr>
              <a:t>Professional Measurement Techniques</a:t>
            </a:r>
            <a:endParaRPr lang="en-GB" b="1" i="1" dirty="0">
              <a:solidFill>
                <a:srgbClr val="B70005"/>
              </a:solidFill>
            </a:endParaRPr>
          </a:p>
        </p:txBody>
      </p:sp>
      <p:sp>
        <p:nvSpPr>
          <p:cNvPr id="15" name="Rectangle 7"/>
          <p:cNvSpPr txBox="1">
            <a:spLocks noChangeArrowheads="1"/>
          </p:cNvSpPr>
          <p:nvPr/>
        </p:nvSpPr>
        <p:spPr bwMode="auto">
          <a:xfrm>
            <a:off x="-108520" y="2214156"/>
            <a:ext cx="7092280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415B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70005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7E0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algn="ctr"/>
            <a:r>
              <a:rPr lang="en-GB" sz="1600" dirty="0" smtClean="0"/>
              <a:t>pH and temperature using portable digital meters</a:t>
            </a:r>
          </a:p>
          <a:p>
            <a:pPr algn="ctr"/>
            <a:r>
              <a:rPr lang="en-GB" sz="1600" dirty="0" smtClean="0"/>
              <a:t>Manual grain-size analysis (e.g., high-precision calliper measurements)</a:t>
            </a:r>
          </a:p>
          <a:p>
            <a:pPr algn="ctr"/>
            <a:r>
              <a:rPr lang="en-GB" sz="1600" dirty="0" smtClean="0"/>
              <a:t>Laboratory-based testing of collected sand and pebble samples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71600" y="5476002"/>
            <a:ext cx="41044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01415B"/>
                </a:solidFill>
              </a:rPr>
              <a:t>Laboratory testing methods include:</a:t>
            </a:r>
          </a:p>
        </p:txBody>
      </p:sp>
      <p:sp>
        <p:nvSpPr>
          <p:cNvPr id="17" name="Rectangle 7"/>
          <p:cNvSpPr txBox="1">
            <a:spLocks noChangeArrowheads="1"/>
          </p:cNvSpPr>
          <p:nvPr/>
        </p:nvSpPr>
        <p:spPr bwMode="auto">
          <a:xfrm>
            <a:off x="0" y="5814556"/>
            <a:ext cx="5940152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415B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70005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7E0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algn="ctr"/>
            <a:r>
              <a:rPr lang="en-GB" sz="1600" dirty="0" smtClean="0"/>
              <a:t>Scanning electron microscopy (SEM; see images) </a:t>
            </a:r>
            <a:r>
              <a:rPr lang="en-GB" sz="1600" dirty="0"/>
              <a:t>for compositional and morphological analysis of </a:t>
            </a:r>
            <a:r>
              <a:rPr lang="en-GB" sz="1600" dirty="0" smtClean="0"/>
              <a:t>beach material</a:t>
            </a:r>
          </a:p>
          <a:p>
            <a:pPr algn="ctr"/>
            <a:r>
              <a:rPr lang="en-GB" sz="1600" dirty="0"/>
              <a:t>L</a:t>
            </a:r>
            <a:r>
              <a:rPr lang="en-GB" sz="1600" dirty="0" smtClean="0"/>
              <a:t>aser granulometry for grain size analysis</a:t>
            </a:r>
          </a:p>
        </p:txBody>
      </p:sp>
      <p:pic>
        <p:nvPicPr>
          <p:cNvPr id="14" name="Picture 13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232350"/>
            <a:ext cx="2160240" cy="2157842"/>
          </a:xfrm>
          <a:prstGeom prst="ellipse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6242" y="6021288"/>
            <a:ext cx="922022" cy="6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229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5952093"/>
            <a:ext cx="576064" cy="76459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5989999"/>
            <a:ext cx="1008112" cy="725592"/>
          </a:xfrm>
          <a:prstGeom prst="rect">
            <a:avLst/>
          </a:prstGeom>
        </p:spPr>
      </p:pic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1475656" y="307600"/>
            <a:ext cx="5424983" cy="1321200"/>
          </a:xfrm>
          <a:prstGeom prst="rect">
            <a:avLst/>
          </a:prstGeom>
          <a:solidFill>
            <a:srgbClr val="B70005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en-GB" altLang="en-US" sz="2500" b="1" dirty="0" smtClean="0">
                <a:solidFill>
                  <a:schemeClr val="bg1"/>
                </a:solidFill>
              </a:rPr>
              <a:t>Data Collection Technique</a:t>
            </a:r>
          </a:p>
          <a:p>
            <a:pPr algn="ctr">
              <a:lnSpc>
                <a:spcPct val="150000"/>
              </a:lnSpc>
            </a:pPr>
            <a:r>
              <a:rPr lang="en-GB" altLang="en-US" sz="2000" b="1" dirty="0" smtClean="0">
                <a:solidFill>
                  <a:schemeClr val="bg1"/>
                </a:solidFill>
              </a:rPr>
              <a:t>Infiltration</a:t>
            </a:r>
            <a:endParaRPr lang="en-GB" altLang="en-US" sz="2000" b="1" dirty="0"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27584" y="1916832"/>
            <a:ext cx="82809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 smtClean="0">
                <a:solidFill>
                  <a:srgbClr val="B70005"/>
                </a:solidFill>
              </a:rPr>
              <a:t>What is Measured?</a:t>
            </a:r>
            <a:endParaRPr lang="en-GB" b="1" i="1" dirty="0">
              <a:solidFill>
                <a:srgbClr val="B70005"/>
              </a:solidFill>
            </a:endParaRPr>
          </a:p>
        </p:txBody>
      </p:sp>
      <p:sp>
        <p:nvSpPr>
          <p:cNvPr id="20" name="Rectangle 7"/>
          <p:cNvSpPr txBox="1">
            <a:spLocks noChangeArrowheads="1"/>
          </p:cNvSpPr>
          <p:nvPr/>
        </p:nvSpPr>
        <p:spPr bwMode="auto">
          <a:xfrm>
            <a:off x="1835696" y="2348880"/>
            <a:ext cx="6624736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415B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70005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7E0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algn="ctr"/>
            <a:r>
              <a:rPr lang="en-GB" sz="1600" dirty="0" smtClean="0"/>
              <a:t>Water infiltration rates through dune areas can help with the identification of flood risk areas</a:t>
            </a:r>
          </a:p>
        </p:txBody>
      </p:sp>
      <p:sp>
        <p:nvSpPr>
          <p:cNvPr id="15" name="Rectangle 7"/>
          <p:cNvSpPr txBox="1">
            <a:spLocks noChangeArrowheads="1"/>
          </p:cNvSpPr>
          <p:nvPr/>
        </p:nvSpPr>
        <p:spPr bwMode="auto">
          <a:xfrm>
            <a:off x="4644008" y="3356992"/>
            <a:ext cx="3923928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415B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70005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7E0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algn="ctr"/>
            <a:r>
              <a:rPr lang="en-GB" sz="1600" dirty="0" smtClean="0"/>
              <a:t>Time taken for a given volume of water (placed in a section of drainpipe or similar) to drain into the ground</a:t>
            </a:r>
          </a:p>
          <a:p>
            <a:pPr algn="ctr"/>
            <a:r>
              <a:rPr lang="en-GB" sz="1600" dirty="0" smtClean="0"/>
              <a:t>Data should be collected at regular intervals along a dune transect, or at sites of particular interest within the dune (e.g., native dunes, sites of human intervention, etc..)</a:t>
            </a:r>
          </a:p>
          <a:p>
            <a:pPr algn="ctr"/>
            <a:endParaRPr lang="en-GB" sz="1600" dirty="0" smtClean="0"/>
          </a:p>
        </p:txBody>
      </p:sp>
      <p:pic>
        <p:nvPicPr>
          <p:cNvPr id="16" name="Picture 1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10" y="2926610"/>
            <a:ext cx="3598734" cy="3598734"/>
          </a:xfrm>
          <a:prstGeom prst="ellipse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6242" y="6021288"/>
            <a:ext cx="922022" cy="6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462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8" descr="puntia echios - Santa Fe, Galapagos.jpg"/>
          <p:cNvSpPr>
            <a:spLocks noChangeAspect="1" noChangeArrowheads="1"/>
          </p:cNvSpPr>
          <p:nvPr/>
        </p:nvSpPr>
        <p:spPr bwMode="auto">
          <a:xfrm>
            <a:off x="179512" y="188640"/>
            <a:ext cx="8096250" cy="1103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5952093"/>
            <a:ext cx="576064" cy="76459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5989999"/>
            <a:ext cx="1008112" cy="725592"/>
          </a:xfrm>
          <a:prstGeom prst="rect">
            <a:avLst/>
          </a:prstGeom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475656" y="307600"/>
            <a:ext cx="5424983" cy="1321200"/>
          </a:xfrm>
          <a:prstGeom prst="rect">
            <a:avLst/>
          </a:prstGeom>
          <a:solidFill>
            <a:srgbClr val="B70005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en-GB" altLang="en-US" sz="2500" b="1" dirty="0" smtClean="0">
                <a:solidFill>
                  <a:schemeClr val="bg1"/>
                </a:solidFill>
              </a:rPr>
              <a:t>Data Collection Technique</a:t>
            </a:r>
          </a:p>
          <a:p>
            <a:pPr algn="ctr">
              <a:lnSpc>
                <a:spcPct val="150000"/>
              </a:lnSpc>
            </a:pPr>
            <a:r>
              <a:rPr lang="en-GB" altLang="en-US" sz="2000" b="1" dirty="0">
                <a:solidFill>
                  <a:schemeClr val="bg1"/>
                </a:solidFill>
              </a:rPr>
              <a:t>Infiltration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2009" y="1844824"/>
            <a:ext cx="91805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 smtClean="0">
                <a:solidFill>
                  <a:srgbClr val="B70005"/>
                </a:solidFill>
              </a:rPr>
              <a:t>Site Requirements</a:t>
            </a:r>
            <a:endParaRPr lang="en-GB" b="1" i="1" dirty="0">
              <a:solidFill>
                <a:srgbClr val="B70005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" y="3131676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 smtClean="0">
                <a:solidFill>
                  <a:srgbClr val="B70005"/>
                </a:solidFill>
              </a:rPr>
              <a:t>Equipment &amp; Costs</a:t>
            </a:r>
            <a:endParaRPr lang="en-GB" b="1" i="1" dirty="0">
              <a:solidFill>
                <a:srgbClr val="B70005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4211796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 smtClean="0">
                <a:solidFill>
                  <a:srgbClr val="B70005"/>
                </a:solidFill>
              </a:rPr>
              <a:t>Data Resolution Needs</a:t>
            </a:r>
            <a:endParaRPr lang="en-GB" b="1" i="1" dirty="0">
              <a:solidFill>
                <a:srgbClr val="B70005"/>
              </a:solidFill>
            </a:endParaRPr>
          </a:p>
        </p:txBody>
      </p:sp>
      <p:sp>
        <p:nvSpPr>
          <p:cNvPr id="18" name="Rectangle 7"/>
          <p:cNvSpPr txBox="1">
            <a:spLocks noChangeArrowheads="1"/>
          </p:cNvSpPr>
          <p:nvPr/>
        </p:nvSpPr>
        <p:spPr bwMode="auto">
          <a:xfrm>
            <a:off x="17794" y="2204863"/>
            <a:ext cx="9126206" cy="810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415B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70005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7E0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algn="ctr"/>
            <a:r>
              <a:rPr lang="en-GB" sz="1600" dirty="0"/>
              <a:t>Access to full width of an active dune system</a:t>
            </a:r>
          </a:p>
          <a:p>
            <a:pPr algn="ctr"/>
            <a:r>
              <a:rPr lang="en-GB" sz="1600" dirty="0"/>
              <a:t>For managed and protected dunes, permission may be needed to venture off designated pathways</a:t>
            </a:r>
          </a:p>
        </p:txBody>
      </p:sp>
      <p:sp>
        <p:nvSpPr>
          <p:cNvPr id="19" name="Rectangle 7"/>
          <p:cNvSpPr txBox="1">
            <a:spLocks noChangeArrowheads="1"/>
          </p:cNvSpPr>
          <p:nvPr/>
        </p:nvSpPr>
        <p:spPr bwMode="auto">
          <a:xfrm>
            <a:off x="0" y="3438292"/>
            <a:ext cx="9144000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415B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70005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7E0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algn="ctr"/>
            <a:r>
              <a:rPr lang="en-GB" sz="1600" dirty="0" smtClean="0"/>
              <a:t>Stopwatch </a:t>
            </a:r>
            <a:r>
              <a:rPr lang="en-GB" sz="1600" dirty="0"/>
              <a:t>(low </a:t>
            </a:r>
            <a:r>
              <a:rPr lang="en-GB" sz="1600" dirty="0" smtClean="0"/>
              <a:t>cost)</a:t>
            </a:r>
          </a:p>
          <a:p>
            <a:pPr algn="ctr"/>
            <a:r>
              <a:rPr lang="en-GB" sz="1600" dirty="0" smtClean="0"/>
              <a:t>Section </a:t>
            </a:r>
            <a:r>
              <a:rPr lang="en-GB" sz="1600" dirty="0"/>
              <a:t>of drainpipe (or similar item) </a:t>
            </a:r>
            <a:r>
              <a:rPr lang="en-GB" sz="1600" dirty="0" smtClean="0"/>
              <a:t>(</a:t>
            </a:r>
            <a:r>
              <a:rPr lang="en-GB" sz="1600" dirty="0"/>
              <a:t>low cost</a:t>
            </a:r>
            <a:r>
              <a:rPr lang="en-GB" sz="1600" dirty="0" smtClean="0"/>
              <a:t>)</a:t>
            </a:r>
            <a:endParaRPr lang="en-GB" sz="1600" dirty="0"/>
          </a:p>
          <a:p>
            <a:pPr algn="ctr"/>
            <a:endParaRPr lang="en-GB" sz="1600" dirty="0" smtClean="0"/>
          </a:p>
        </p:txBody>
      </p:sp>
      <p:sp>
        <p:nvSpPr>
          <p:cNvPr id="20" name="Rectangle 7"/>
          <p:cNvSpPr txBox="1">
            <a:spLocks noChangeArrowheads="1"/>
          </p:cNvSpPr>
          <p:nvPr/>
        </p:nvSpPr>
        <p:spPr bwMode="auto">
          <a:xfrm>
            <a:off x="-36512" y="4509120"/>
            <a:ext cx="9180512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415B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70005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7E0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algn="ctr"/>
            <a:r>
              <a:rPr lang="en-GB" sz="1600" dirty="0" smtClean="0"/>
              <a:t>Collect data at regular intervals across dune transect, with intervals dependent on dune width and time available</a:t>
            </a:r>
          </a:p>
          <a:p>
            <a:pPr algn="ctr"/>
            <a:r>
              <a:rPr lang="en-GB" sz="1600" dirty="0" smtClean="0"/>
              <a:t>At each spot, measure infiltration time at least 3–5 times</a:t>
            </a:r>
          </a:p>
          <a:p>
            <a:pPr algn="ctr"/>
            <a:r>
              <a:rPr lang="en-GB" sz="1600" dirty="0" smtClean="0"/>
              <a:t>Calculate average </a:t>
            </a:r>
            <a:r>
              <a:rPr lang="en-GB" sz="1600" dirty="0"/>
              <a:t>(mean or median) </a:t>
            </a:r>
            <a:r>
              <a:rPr lang="en-GB" sz="1600" dirty="0" smtClean="0"/>
              <a:t>time</a:t>
            </a:r>
            <a:endParaRPr lang="en-GB" sz="1600" dirty="0"/>
          </a:p>
          <a:p>
            <a:pPr algn="ctr"/>
            <a:r>
              <a:rPr lang="en-GB" sz="1600" dirty="0" smtClean="0"/>
              <a:t>Calculate </a:t>
            </a:r>
            <a:r>
              <a:rPr lang="en-GB" sz="1600" dirty="0"/>
              <a:t>data spread (e.g., standard deviation</a:t>
            </a:r>
            <a:r>
              <a:rPr lang="en-GB" sz="1600" dirty="0" smtClean="0"/>
              <a:t>)</a:t>
            </a:r>
            <a:endParaRPr lang="en-GB" sz="1600" dirty="0"/>
          </a:p>
        </p:txBody>
      </p:sp>
      <p:sp>
        <p:nvSpPr>
          <p:cNvPr id="21" name="Rectangle 20"/>
          <p:cNvSpPr/>
          <p:nvPr/>
        </p:nvSpPr>
        <p:spPr>
          <a:xfrm>
            <a:off x="323528" y="6093296"/>
            <a:ext cx="54726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 smtClean="0">
                <a:solidFill>
                  <a:srgbClr val="B70005"/>
                </a:solidFill>
              </a:rPr>
              <a:t>Professional Measurement Techniques</a:t>
            </a:r>
            <a:endParaRPr lang="en-GB" b="1" i="1" dirty="0">
              <a:solidFill>
                <a:srgbClr val="B70005"/>
              </a:solidFill>
            </a:endParaRPr>
          </a:p>
        </p:txBody>
      </p:sp>
      <p:sp>
        <p:nvSpPr>
          <p:cNvPr id="22" name="Rectangle 7"/>
          <p:cNvSpPr txBox="1">
            <a:spLocks noChangeArrowheads="1"/>
          </p:cNvSpPr>
          <p:nvPr/>
        </p:nvSpPr>
        <p:spPr bwMode="auto">
          <a:xfrm>
            <a:off x="251520" y="6453336"/>
            <a:ext cx="5508104" cy="404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415B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70005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7E0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algn="ctr"/>
            <a:r>
              <a:rPr lang="en-GB" sz="1600" dirty="0" smtClean="0"/>
              <a:t>Similar to the approach described here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6242" y="6021288"/>
            <a:ext cx="922022" cy="6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978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5952093"/>
            <a:ext cx="576064" cy="76459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5989999"/>
            <a:ext cx="1008112" cy="725592"/>
          </a:xfrm>
          <a:prstGeom prst="rect">
            <a:avLst/>
          </a:prstGeom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475656" y="307600"/>
            <a:ext cx="5424983" cy="1321200"/>
          </a:xfrm>
          <a:prstGeom prst="rect">
            <a:avLst/>
          </a:prstGeom>
          <a:solidFill>
            <a:srgbClr val="B70005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en-GB" altLang="en-US" sz="2500" b="1" dirty="0" smtClean="0">
                <a:solidFill>
                  <a:schemeClr val="bg1"/>
                </a:solidFill>
              </a:rPr>
              <a:t>Post-Fieldwork Activities</a:t>
            </a:r>
          </a:p>
          <a:p>
            <a:pPr algn="ctr">
              <a:lnSpc>
                <a:spcPct val="150000"/>
              </a:lnSpc>
            </a:pPr>
            <a:r>
              <a:rPr lang="en-GB" altLang="en-US" sz="2000" b="1" dirty="0" smtClean="0">
                <a:solidFill>
                  <a:schemeClr val="bg1"/>
                </a:solidFill>
              </a:rPr>
              <a:t>Data Organisation &amp; Input</a:t>
            </a:r>
            <a:endParaRPr lang="en-GB" altLang="en-US" sz="2000" b="1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132856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01415B"/>
                </a:solidFill>
              </a:rPr>
              <a:t>For professionals, fieldwork is only the start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79512" y="3356992"/>
            <a:ext cx="4422479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01415B"/>
                </a:solidFill>
              </a:rPr>
              <a:t>Post-fieldwork activities are the longest part of any project</a:t>
            </a:r>
          </a:p>
        </p:txBody>
      </p:sp>
      <p:sp>
        <p:nvSpPr>
          <p:cNvPr id="17" name="Rectangle 7"/>
          <p:cNvSpPr txBox="1">
            <a:spLocks noChangeArrowheads="1"/>
          </p:cNvSpPr>
          <p:nvPr/>
        </p:nvSpPr>
        <p:spPr bwMode="auto">
          <a:xfrm>
            <a:off x="0" y="5135706"/>
            <a:ext cx="5940152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415B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70005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7E0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algn="ctr"/>
            <a:r>
              <a:rPr lang="en-GB" sz="1600" dirty="0" smtClean="0">
                <a:solidFill>
                  <a:schemeClr val="tx1"/>
                </a:solidFill>
              </a:rPr>
              <a:t>Transfer field data to computer or tablet</a:t>
            </a:r>
          </a:p>
          <a:p>
            <a:pPr algn="ctr"/>
            <a:r>
              <a:rPr lang="en-GB" sz="1600" dirty="0" smtClean="0">
                <a:solidFill>
                  <a:schemeClr val="tx1"/>
                </a:solidFill>
              </a:rPr>
              <a:t>Consider storage options (e.g., Microsoft Excel, ArcGIS, Google Earth)</a:t>
            </a:r>
          </a:p>
          <a:p>
            <a:pPr algn="ctr"/>
            <a:r>
              <a:rPr lang="en-GB" sz="1600" dirty="0" smtClean="0">
                <a:solidFill>
                  <a:schemeClr val="tx1"/>
                </a:solidFill>
              </a:rPr>
              <a:t>For groups, develop data management plan &amp; sharing facilities (e.g., Google Drive, Dropbox)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2200" y="3140968"/>
            <a:ext cx="2588058" cy="2592288"/>
          </a:xfrm>
          <a:prstGeom prst="ellipse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6074" y="2564904"/>
            <a:ext cx="2160182" cy="2160240"/>
          </a:xfrm>
          <a:prstGeom prst="ellipse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3528" y="4725144"/>
            <a:ext cx="53285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01415B"/>
                </a:solidFill>
              </a:rPr>
              <a:t>The </a:t>
            </a:r>
            <a:r>
              <a:rPr lang="en-GB" sz="1600" b="1" dirty="0">
                <a:solidFill>
                  <a:srgbClr val="01415B"/>
                </a:solidFill>
              </a:rPr>
              <a:t>first step is data organisation and management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6242" y="6021288"/>
            <a:ext cx="922022" cy="6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362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8" descr="puntia echios - Santa Fe, Galapagos.jpg"/>
          <p:cNvSpPr>
            <a:spLocks noChangeAspect="1" noChangeArrowheads="1"/>
          </p:cNvSpPr>
          <p:nvPr/>
        </p:nvSpPr>
        <p:spPr bwMode="auto">
          <a:xfrm>
            <a:off x="179512" y="188640"/>
            <a:ext cx="8096250" cy="1103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5952093"/>
            <a:ext cx="576064" cy="76459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5989999"/>
            <a:ext cx="1008112" cy="725592"/>
          </a:xfrm>
          <a:prstGeom prst="rect">
            <a:avLst/>
          </a:prstGeom>
        </p:spPr>
      </p:pic>
      <p:sp>
        <p:nvSpPr>
          <p:cNvPr id="33" name="Rectangle 2"/>
          <p:cNvSpPr txBox="1">
            <a:spLocks noChangeArrowheads="1"/>
          </p:cNvSpPr>
          <p:nvPr/>
        </p:nvSpPr>
        <p:spPr bwMode="auto">
          <a:xfrm>
            <a:off x="1476000" y="298800"/>
            <a:ext cx="5424983" cy="1321200"/>
          </a:xfrm>
          <a:prstGeom prst="rect">
            <a:avLst/>
          </a:prstGeom>
          <a:solidFill>
            <a:srgbClr val="B70005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en-GB" altLang="en-US" sz="2500" b="1" dirty="0" smtClean="0">
                <a:solidFill>
                  <a:schemeClr val="bg1"/>
                </a:solidFill>
              </a:rPr>
              <a:t>‘Real-world’ Examples</a:t>
            </a:r>
            <a:endParaRPr lang="en-GB" altLang="en-US" sz="2500" b="1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1844824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 smtClean="0">
                <a:solidFill>
                  <a:srgbClr val="B70005"/>
                </a:solidFill>
              </a:rPr>
              <a:t>Professional coastal surveys often use stringent </a:t>
            </a:r>
            <a:r>
              <a:rPr lang="en-GB" b="1" dirty="0">
                <a:solidFill>
                  <a:srgbClr val="B70005"/>
                </a:solidFill>
              </a:rPr>
              <a:t>methodological protocols and expensive, high-tech </a:t>
            </a:r>
            <a:r>
              <a:rPr lang="en-GB" b="1" dirty="0" smtClean="0">
                <a:solidFill>
                  <a:srgbClr val="B70005"/>
                </a:solidFill>
              </a:rPr>
              <a:t>equipment (e.g., remote sensing)</a:t>
            </a:r>
            <a:endParaRPr lang="en-GB" b="1" i="1" dirty="0">
              <a:solidFill>
                <a:srgbClr val="B70005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449" y="3068960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01415B"/>
                </a:solidFill>
              </a:rPr>
              <a:t>BUT</a:t>
            </a:r>
            <a:endParaRPr lang="en-GB" sz="1600" b="1" i="1" dirty="0">
              <a:solidFill>
                <a:srgbClr val="01415B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3284984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 smtClean="0">
                <a:solidFill>
                  <a:srgbClr val="B70005"/>
                </a:solidFill>
              </a:rPr>
              <a:t>Many coastal river </a:t>
            </a:r>
            <a:r>
              <a:rPr lang="en-GB" b="1" dirty="0">
                <a:solidFill>
                  <a:srgbClr val="B70005"/>
                </a:solidFill>
              </a:rPr>
              <a:t>analysis approaches available to GCSE and A Level students are </a:t>
            </a:r>
            <a:r>
              <a:rPr lang="en-GB" b="1" dirty="0" smtClean="0">
                <a:solidFill>
                  <a:srgbClr val="B70005"/>
                </a:solidFill>
              </a:rPr>
              <a:t>the same or directly </a:t>
            </a:r>
            <a:r>
              <a:rPr lang="en-GB" b="1" dirty="0">
                <a:solidFill>
                  <a:srgbClr val="B70005"/>
                </a:solidFill>
              </a:rPr>
              <a:t>comparable to those used by ‘real-world’ practitioners</a:t>
            </a:r>
            <a:endParaRPr lang="en-GB" b="1" i="1" dirty="0">
              <a:solidFill>
                <a:srgbClr val="B70005"/>
              </a:solidFill>
            </a:endParaRPr>
          </a:p>
        </p:txBody>
      </p:sp>
      <p:sp>
        <p:nvSpPr>
          <p:cNvPr id="14" name="Rectangle 7"/>
          <p:cNvSpPr txBox="1">
            <a:spLocks noChangeArrowheads="1"/>
          </p:cNvSpPr>
          <p:nvPr/>
        </p:nvSpPr>
        <p:spPr bwMode="auto">
          <a:xfrm>
            <a:off x="0" y="2492896"/>
            <a:ext cx="9144000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415B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70005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7E0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GB" sz="1600" dirty="0"/>
              <a:t>2016 </a:t>
            </a:r>
            <a:r>
              <a:rPr lang="en-GB" sz="1600" dirty="0" smtClean="0"/>
              <a:t>study that </a:t>
            </a:r>
            <a:r>
              <a:rPr lang="en-GB" sz="1600" dirty="0"/>
              <a:t>used remote sensing to monitor changes in coastal dune vegetation in Canada. </a:t>
            </a:r>
            <a:r>
              <a:rPr lang="en-GB" sz="1600" dirty="0" smtClean="0"/>
              <a:t>The </a:t>
            </a:r>
            <a:r>
              <a:rPr lang="en-GB" sz="1600" dirty="0"/>
              <a:t>automated classification system </a:t>
            </a:r>
            <a:r>
              <a:rPr lang="en-GB" sz="1600" dirty="0" smtClean="0"/>
              <a:t>using </a:t>
            </a:r>
            <a:r>
              <a:rPr lang="en-GB" sz="1600" dirty="0"/>
              <a:t>remote sensing images was </a:t>
            </a:r>
            <a:r>
              <a:rPr lang="en-GB" sz="1600" dirty="0" smtClean="0"/>
              <a:t>97</a:t>
            </a:r>
            <a:r>
              <a:rPr lang="en-GB" sz="1600" dirty="0"/>
              <a:t>% accurate. </a:t>
            </a:r>
            <a:endParaRPr lang="en-GB" sz="1600" dirty="0" smtClean="0"/>
          </a:p>
        </p:txBody>
      </p:sp>
      <p:sp>
        <p:nvSpPr>
          <p:cNvPr id="15" name="Rectangle 7"/>
          <p:cNvSpPr txBox="1">
            <a:spLocks noChangeArrowheads="1"/>
          </p:cNvSpPr>
          <p:nvPr/>
        </p:nvSpPr>
        <p:spPr bwMode="auto">
          <a:xfrm>
            <a:off x="-18474" y="3933056"/>
            <a:ext cx="9144000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415B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70005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7E0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algn="ctr"/>
            <a:r>
              <a:rPr lang="en-GB" sz="1600" dirty="0" smtClean="0"/>
              <a:t>2005 guidance </a:t>
            </a:r>
            <a:r>
              <a:rPr lang="en-GB" sz="1600" dirty="0"/>
              <a:t>on the monitoring </a:t>
            </a:r>
            <a:r>
              <a:rPr lang="en-GB" sz="1600" dirty="0" smtClean="0"/>
              <a:t>sand </a:t>
            </a:r>
            <a:r>
              <a:rPr lang="en-GB" sz="1600" dirty="0"/>
              <a:t>dune habitats in the </a:t>
            </a:r>
            <a:r>
              <a:rPr lang="en-GB" sz="1600" dirty="0" smtClean="0"/>
              <a:t>UK. </a:t>
            </a:r>
            <a:r>
              <a:rPr lang="en-GB" sz="1600" dirty="0"/>
              <a:t>Among the methods outlined, the use of small sampling units to identifying vegetation </a:t>
            </a:r>
            <a:r>
              <a:rPr lang="en-GB" sz="1600" dirty="0" smtClean="0"/>
              <a:t>was included</a:t>
            </a:r>
          </a:p>
          <a:p>
            <a:pPr lvl="0" algn="ctr"/>
            <a:r>
              <a:rPr lang="en-GB" sz="1600" dirty="0"/>
              <a:t>A 2001 impact assessment of sand dune mining in </a:t>
            </a:r>
            <a:r>
              <a:rPr lang="en-GB" sz="1600" dirty="0" smtClean="0"/>
              <a:t>Michigan, including an assessment of dune </a:t>
            </a:r>
            <a:r>
              <a:rPr lang="en-GB" sz="1600" dirty="0"/>
              <a:t>morphologies, </a:t>
            </a:r>
            <a:r>
              <a:rPr lang="en-GB" sz="1600" dirty="0" smtClean="0"/>
              <a:t>ecological </a:t>
            </a:r>
            <a:r>
              <a:rPr lang="en-GB" sz="1600" dirty="0"/>
              <a:t>and </a:t>
            </a:r>
            <a:r>
              <a:rPr lang="en-GB" sz="1600" dirty="0" err="1" smtClean="0"/>
              <a:t>vegetational</a:t>
            </a:r>
            <a:r>
              <a:rPr lang="en-GB" sz="1600" dirty="0" smtClean="0"/>
              <a:t> characteristics, and socio</a:t>
            </a:r>
            <a:r>
              <a:rPr lang="en-GB" sz="1600" dirty="0"/>
              <a:t>-</a:t>
            </a:r>
            <a:r>
              <a:rPr lang="en-GB" sz="1600" dirty="0" smtClean="0"/>
              <a:t>economic</a:t>
            </a:r>
          </a:p>
          <a:p>
            <a:pPr lvl="0" algn="ctr"/>
            <a:r>
              <a:rPr lang="en-GB" sz="1600" dirty="0" smtClean="0"/>
              <a:t>A 2017 study of dune </a:t>
            </a:r>
            <a:r>
              <a:rPr lang="en-GB" sz="1600" dirty="0"/>
              <a:t>ecosystem services </a:t>
            </a:r>
            <a:r>
              <a:rPr lang="en-GB" sz="1600" dirty="0" smtClean="0"/>
              <a:t>as a support for Japan’s </a:t>
            </a:r>
            <a:r>
              <a:rPr lang="en-GB" sz="1600" dirty="0"/>
              <a:t>sake brewing </a:t>
            </a:r>
            <a:r>
              <a:rPr lang="en-GB" sz="1600" dirty="0" smtClean="0"/>
              <a:t>industry</a:t>
            </a:r>
          </a:p>
          <a:p>
            <a:pPr lvl="0" algn="ctr"/>
            <a:r>
              <a:rPr lang="en-GB" sz="1600" dirty="0" smtClean="0"/>
              <a:t>A 2000 Scottish </a:t>
            </a:r>
            <a:r>
              <a:rPr lang="en-GB" sz="1600" dirty="0"/>
              <a:t>Natural Heritage </a:t>
            </a:r>
            <a:r>
              <a:rPr lang="en-GB" sz="1600" dirty="0" smtClean="0"/>
              <a:t>guide on </a:t>
            </a:r>
            <a:r>
              <a:rPr lang="en-GB" sz="1600" dirty="0"/>
              <a:t>managing coastal erosion in dune </a:t>
            </a:r>
            <a:r>
              <a:rPr lang="en-GB" sz="1600" dirty="0" smtClean="0"/>
              <a:t>systems</a:t>
            </a:r>
          </a:p>
          <a:p>
            <a:pPr algn="ctr"/>
            <a:r>
              <a:rPr lang="en-GB" sz="1600" dirty="0"/>
              <a:t>A 2018 blog </a:t>
            </a:r>
            <a:r>
              <a:rPr lang="en-GB" sz="1600" dirty="0" smtClean="0"/>
              <a:t>exploring negative impacts of ‘soft’ sand </a:t>
            </a:r>
            <a:r>
              <a:rPr lang="en-GB" sz="1600" dirty="0"/>
              <a:t>dune </a:t>
            </a:r>
            <a:r>
              <a:rPr lang="en-GB" sz="1600" dirty="0" smtClean="0"/>
              <a:t>stabilisation using plants in Oregon</a:t>
            </a:r>
            <a:endParaRPr lang="en-GB" sz="16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6242" y="6021288"/>
            <a:ext cx="922022" cy="6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941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8" descr="puntia echios - Santa Fe, Galapagos.jpg"/>
          <p:cNvSpPr>
            <a:spLocks noChangeAspect="1" noChangeArrowheads="1"/>
          </p:cNvSpPr>
          <p:nvPr/>
        </p:nvSpPr>
        <p:spPr bwMode="auto">
          <a:xfrm>
            <a:off x="179512" y="188640"/>
            <a:ext cx="8096250" cy="1103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5952093"/>
            <a:ext cx="576064" cy="76459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5989999"/>
            <a:ext cx="1008112" cy="725592"/>
          </a:xfrm>
          <a:prstGeom prst="rect">
            <a:avLst/>
          </a:prstGeom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475656" y="307600"/>
            <a:ext cx="5424983" cy="1321200"/>
          </a:xfrm>
          <a:prstGeom prst="rect">
            <a:avLst/>
          </a:prstGeom>
          <a:solidFill>
            <a:srgbClr val="B70005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en-GB" altLang="en-US" sz="2500" b="1" dirty="0" smtClean="0">
                <a:solidFill>
                  <a:schemeClr val="bg1"/>
                </a:solidFill>
              </a:rPr>
              <a:t>Post-Fieldwork Activities</a:t>
            </a:r>
          </a:p>
          <a:p>
            <a:pPr algn="ctr">
              <a:lnSpc>
                <a:spcPct val="150000"/>
              </a:lnSpc>
            </a:pPr>
            <a:r>
              <a:rPr lang="en-GB" altLang="en-US" sz="2000" b="1" dirty="0" smtClean="0">
                <a:solidFill>
                  <a:schemeClr val="bg1"/>
                </a:solidFill>
              </a:rPr>
              <a:t>Data Analysis &amp; Interpretation</a:t>
            </a:r>
            <a:endParaRPr lang="en-GB" altLang="en-US" sz="2000" b="1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1916832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01415B"/>
                </a:solidFill>
              </a:rPr>
              <a:t>Appropriate use of: </a:t>
            </a:r>
          </a:p>
        </p:txBody>
      </p:sp>
      <p:sp>
        <p:nvSpPr>
          <p:cNvPr id="13" name="Rectangle 7"/>
          <p:cNvSpPr txBox="1">
            <a:spLocks noChangeArrowheads="1"/>
          </p:cNvSpPr>
          <p:nvPr/>
        </p:nvSpPr>
        <p:spPr bwMode="auto">
          <a:xfrm>
            <a:off x="0" y="2276872"/>
            <a:ext cx="9144000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415B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70005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7E0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algn="ctr"/>
            <a:r>
              <a:rPr lang="en-GB" sz="1600" dirty="0" smtClean="0">
                <a:solidFill>
                  <a:schemeClr val="tx1"/>
                </a:solidFill>
              </a:rPr>
              <a:t>Statistical techniques (e.g., data averaging, data spread, etc.)</a:t>
            </a:r>
          </a:p>
          <a:p>
            <a:pPr algn="ctr"/>
            <a:r>
              <a:rPr lang="en-GB" sz="1600" dirty="0" smtClean="0">
                <a:solidFill>
                  <a:schemeClr val="tx1"/>
                </a:solidFill>
              </a:rPr>
              <a:t>Chart types and tables</a:t>
            </a:r>
          </a:p>
          <a:p>
            <a:pPr algn="ctr"/>
            <a:r>
              <a:rPr lang="en-GB" sz="1600" dirty="0" smtClean="0">
                <a:solidFill>
                  <a:schemeClr val="tx1"/>
                </a:solidFill>
              </a:rPr>
              <a:t>Spatial analysis (e.g., ArcGIS, which is freely available to UK schools)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-36512" y="6186790"/>
            <a:ext cx="60898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01415B"/>
                </a:solidFill>
              </a:rPr>
              <a:t>Data limitations should be considered and clearly presented</a:t>
            </a:r>
          </a:p>
        </p:txBody>
      </p:sp>
      <p:sp>
        <p:nvSpPr>
          <p:cNvPr id="15" name="Rectangle 14"/>
          <p:cNvSpPr/>
          <p:nvPr/>
        </p:nvSpPr>
        <p:spPr>
          <a:xfrm>
            <a:off x="-25866" y="3356992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>
                <a:solidFill>
                  <a:srgbClr val="01415B"/>
                </a:solidFill>
              </a:rPr>
              <a:t>I</a:t>
            </a:r>
            <a:r>
              <a:rPr lang="en-GB" sz="1600" b="1" dirty="0" smtClean="0">
                <a:solidFill>
                  <a:srgbClr val="01415B"/>
                </a:solidFill>
              </a:rPr>
              <a:t>nterpretation and analysis should:</a:t>
            </a:r>
          </a:p>
        </p:txBody>
      </p:sp>
      <p:sp>
        <p:nvSpPr>
          <p:cNvPr id="16" name="Rectangle 7"/>
          <p:cNvSpPr txBox="1">
            <a:spLocks noChangeArrowheads="1"/>
          </p:cNvSpPr>
          <p:nvPr/>
        </p:nvSpPr>
        <p:spPr bwMode="auto">
          <a:xfrm>
            <a:off x="0" y="3789040"/>
            <a:ext cx="9144000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415B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70005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7E0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algn="ctr"/>
            <a:r>
              <a:rPr lang="en-GB" sz="1600" dirty="0" smtClean="0">
                <a:solidFill>
                  <a:schemeClr val="tx1"/>
                </a:solidFill>
              </a:rPr>
              <a:t>Reflect and be supported by the data</a:t>
            </a:r>
          </a:p>
          <a:p>
            <a:pPr algn="ctr"/>
            <a:r>
              <a:rPr lang="en-GB" sz="1600" dirty="0" smtClean="0">
                <a:solidFill>
                  <a:schemeClr val="tx1"/>
                </a:solidFill>
              </a:rPr>
              <a:t>Compare and contrast different sites</a:t>
            </a:r>
          </a:p>
          <a:p>
            <a:pPr algn="ctr"/>
            <a:r>
              <a:rPr lang="en-GB" sz="1600" dirty="0" smtClean="0">
                <a:solidFill>
                  <a:schemeClr val="tx1"/>
                </a:solidFill>
              </a:rPr>
              <a:t>Consider the results of similar studies &amp; compare data with available secondary data sources</a:t>
            </a:r>
          </a:p>
          <a:p>
            <a:pPr algn="ctr"/>
            <a:r>
              <a:rPr lang="en-GB" sz="1600" dirty="0" smtClean="0">
                <a:solidFill>
                  <a:schemeClr val="tx1"/>
                </a:solidFill>
              </a:rPr>
              <a:t>Return to original scientific questions and hypotheses</a:t>
            </a:r>
          </a:p>
          <a:p>
            <a:pPr algn="ctr"/>
            <a:r>
              <a:rPr lang="en-GB" sz="1600" dirty="0" smtClean="0">
                <a:solidFill>
                  <a:schemeClr val="tx1"/>
                </a:solidFill>
              </a:rPr>
              <a:t>Consider how results would change under different conditions (e.g., changing seasons)</a:t>
            </a:r>
          </a:p>
          <a:p>
            <a:pPr algn="ctr"/>
            <a:r>
              <a:rPr lang="en-GB" sz="1600" dirty="0" smtClean="0">
                <a:solidFill>
                  <a:schemeClr val="tx1"/>
                </a:solidFill>
              </a:rPr>
              <a:t>Consider how results may change in the future (e.g., impacts of climate change, increasing population)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6242" y="6021288"/>
            <a:ext cx="922022" cy="6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983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8" descr="puntia echios - Santa Fe, Galapagos.jpg"/>
          <p:cNvSpPr>
            <a:spLocks noChangeAspect="1" noChangeArrowheads="1"/>
          </p:cNvSpPr>
          <p:nvPr/>
        </p:nvSpPr>
        <p:spPr bwMode="auto">
          <a:xfrm>
            <a:off x="179512" y="188640"/>
            <a:ext cx="8096250" cy="1103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5952093"/>
            <a:ext cx="576064" cy="76459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5989999"/>
            <a:ext cx="1008112" cy="725592"/>
          </a:xfrm>
          <a:prstGeom prst="rect">
            <a:avLst/>
          </a:prstGeom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475656" y="307600"/>
            <a:ext cx="5424983" cy="1321200"/>
          </a:xfrm>
          <a:prstGeom prst="rect">
            <a:avLst/>
          </a:prstGeom>
          <a:solidFill>
            <a:srgbClr val="B70005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en-GB" altLang="en-US" sz="2500" b="1" dirty="0" smtClean="0">
                <a:solidFill>
                  <a:schemeClr val="bg1"/>
                </a:solidFill>
              </a:rPr>
              <a:t>Post-Fieldwork Activities</a:t>
            </a:r>
          </a:p>
          <a:p>
            <a:pPr algn="ctr">
              <a:lnSpc>
                <a:spcPct val="150000"/>
              </a:lnSpc>
            </a:pPr>
            <a:r>
              <a:rPr lang="en-GB" altLang="en-US" sz="2000" b="1" dirty="0" smtClean="0">
                <a:solidFill>
                  <a:schemeClr val="bg1"/>
                </a:solidFill>
              </a:rPr>
              <a:t>Data Analysis: Calculations</a:t>
            </a:r>
            <a:endParaRPr lang="en-GB" altLang="en-US" sz="2000" b="1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242088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 smtClean="0">
                <a:solidFill>
                  <a:srgbClr val="B70005"/>
                </a:solidFill>
              </a:rPr>
              <a:t>Pebble Roundness</a:t>
            </a:r>
            <a:endParaRPr lang="en-GB" b="1" i="1" dirty="0">
              <a:solidFill>
                <a:srgbClr val="B70005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3789040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>
                <a:solidFill>
                  <a:srgbClr val="01415B"/>
                </a:solidFill>
              </a:rPr>
              <a:t>Cailleux </a:t>
            </a:r>
            <a:r>
              <a:rPr lang="en-GB" sz="1600" b="1" dirty="0" smtClean="0">
                <a:solidFill>
                  <a:srgbClr val="01415B"/>
                </a:solidFill>
              </a:rPr>
              <a:t>roundness (R) </a:t>
            </a:r>
            <a:r>
              <a:rPr lang="en-GB" sz="1600" b="1" dirty="0">
                <a:solidFill>
                  <a:srgbClr val="01415B"/>
                </a:solidFill>
              </a:rPr>
              <a:t>= 2r x 1000 / </a:t>
            </a:r>
            <a:r>
              <a:rPr lang="en-GB" sz="1600" b="1" dirty="0" smtClean="0">
                <a:solidFill>
                  <a:srgbClr val="01415B"/>
                </a:solidFill>
              </a:rPr>
              <a:t>L</a:t>
            </a:r>
            <a:endParaRPr lang="en-GB" sz="1600" b="1" dirty="0">
              <a:solidFill>
                <a:srgbClr val="01415B"/>
              </a:solidFill>
            </a:endParaRPr>
          </a:p>
        </p:txBody>
      </p:sp>
      <p:sp>
        <p:nvSpPr>
          <p:cNvPr id="19" name="Rectangle 7"/>
          <p:cNvSpPr txBox="1">
            <a:spLocks noChangeArrowheads="1"/>
          </p:cNvSpPr>
          <p:nvPr/>
        </p:nvSpPr>
        <p:spPr bwMode="auto">
          <a:xfrm>
            <a:off x="0" y="4509120"/>
            <a:ext cx="9144000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415B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70005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7E0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algn="ctr"/>
            <a:r>
              <a:rPr lang="en-GB" sz="1600" dirty="0" smtClean="0"/>
              <a:t>L = average length of pebbles</a:t>
            </a:r>
          </a:p>
          <a:p>
            <a:pPr algn="ctr"/>
            <a:r>
              <a:rPr lang="en-GB" sz="1600" dirty="0"/>
              <a:t>r = average radius of curvature (obtained from a chart</a:t>
            </a:r>
            <a:r>
              <a:rPr lang="en-GB" sz="1600" dirty="0" smtClean="0"/>
              <a:t>)</a:t>
            </a:r>
          </a:p>
          <a:p>
            <a:pPr algn="ctr"/>
            <a:endParaRPr lang="en-GB" sz="1600" dirty="0" smtClean="0">
              <a:solidFill>
                <a:schemeClr val="tx1"/>
              </a:solidFill>
            </a:endParaRPr>
          </a:p>
        </p:txBody>
      </p:sp>
      <p:sp>
        <p:nvSpPr>
          <p:cNvPr id="20" name="Rectangle 7"/>
          <p:cNvSpPr txBox="1">
            <a:spLocks noChangeArrowheads="1"/>
          </p:cNvSpPr>
          <p:nvPr/>
        </p:nvSpPr>
        <p:spPr bwMode="auto">
          <a:xfrm>
            <a:off x="755576" y="2852936"/>
            <a:ext cx="7560840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415B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70005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7E0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algn="ctr"/>
            <a:r>
              <a:rPr lang="en-GB" sz="1600" dirty="0" smtClean="0"/>
              <a:t>Use long and short axes measurements to perform particle shape analysis via pebble roundness indices (e.g., Cailleux Index) </a:t>
            </a:r>
          </a:p>
          <a:p>
            <a:pPr algn="ctr"/>
            <a:endParaRPr lang="en-GB" sz="1600" dirty="0" smtClean="0">
              <a:solidFill>
                <a:schemeClr val="tx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6242" y="6021288"/>
            <a:ext cx="922022" cy="6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269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8" descr="puntia echios - Santa Fe, Galapagos.jpg"/>
          <p:cNvSpPr>
            <a:spLocks noChangeAspect="1" noChangeArrowheads="1"/>
          </p:cNvSpPr>
          <p:nvPr/>
        </p:nvSpPr>
        <p:spPr bwMode="auto">
          <a:xfrm>
            <a:off x="179512" y="188640"/>
            <a:ext cx="8096250" cy="1103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5952093"/>
            <a:ext cx="576064" cy="76459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5989999"/>
            <a:ext cx="1008112" cy="725592"/>
          </a:xfrm>
          <a:prstGeom prst="rect">
            <a:avLst/>
          </a:prstGeom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475656" y="307600"/>
            <a:ext cx="5424983" cy="1321200"/>
          </a:xfrm>
          <a:prstGeom prst="rect">
            <a:avLst/>
          </a:prstGeom>
          <a:solidFill>
            <a:srgbClr val="B70005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en-GB" altLang="en-US" sz="2500" b="1" dirty="0" smtClean="0">
                <a:solidFill>
                  <a:schemeClr val="bg1"/>
                </a:solidFill>
              </a:rPr>
              <a:t>Post-Fieldwork Activities</a:t>
            </a:r>
          </a:p>
          <a:p>
            <a:pPr algn="ctr">
              <a:lnSpc>
                <a:spcPct val="150000"/>
              </a:lnSpc>
            </a:pPr>
            <a:r>
              <a:rPr lang="en-GB" altLang="en-US" sz="2000" b="1" dirty="0" smtClean="0">
                <a:solidFill>
                  <a:schemeClr val="bg1"/>
                </a:solidFill>
              </a:rPr>
              <a:t>Data Analysis &amp; Interpretation</a:t>
            </a:r>
            <a:endParaRPr lang="en-GB" altLang="en-US" sz="2000" b="1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4653136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GB" sz="1600" b="1" dirty="0" smtClean="0">
              <a:solidFill>
                <a:srgbClr val="01415B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1916832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 smtClean="0">
                <a:solidFill>
                  <a:srgbClr val="B70005"/>
                </a:solidFill>
              </a:rPr>
              <a:t>Using data collected in the field and additional metadata:</a:t>
            </a:r>
          </a:p>
        </p:txBody>
      </p:sp>
      <p:sp>
        <p:nvSpPr>
          <p:cNvPr id="14" name="Rectangle 7"/>
          <p:cNvSpPr txBox="1">
            <a:spLocks noChangeArrowheads="1"/>
          </p:cNvSpPr>
          <p:nvPr/>
        </p:nvSpPr>
        <p:spPr bwMode="auto">
          <a:xfrm>
            <a:off x="0" y="2327394"/>
            <a:ext cx="9144000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415B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70005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7E0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algn="ctr"/>
            <a:r>
              <a:rPr lang="en-GB" sz="1600" dirty="0"/>
              <a:t>Consider the positive and negative aspects of the dune management strategies </a:t>
            </a:r>
            <a:r>
              <a:rPr lang="en-GB" sz="1600" dirty="0" smtClean="0"/>
              <a:t>observed (e.g., effectiveness, cost, environmental impact, aesthetics, longevity, etc.)</a:t>
            </a:r>
          </a:p>
          <a:p>
            <a:pPr algn="ctr"/>
            <a:r>
              <a:rPr lang="en-GB" sz="1600" dirty="0"/>
              <a:t>I</a:t>
            </a:r>
            <a:r>
              <a:rPr lang="en-GB" sz="1600" dirty="0" smtClean="0"/>
              <a:t>dentify ecosystem </a:t>
            </a:r>
            <a:r>
              <a:rPr lang="en-GB" sz="1600" dirty="0"/>
              <a:t>services provided by the dunes; for example, (a) primary production (e.g., biomass as food for other animals); (b) sediment formation and nutrient recycling; (c) provision of resources (e.g., food for human consumption, water filtration, building materials); (d) regulating services (e.g., coastal protection); and (e) cultural services (e.g., recreation, research, education</a:t>
            </a:r>
            <a:r>
              <a:rPr lang="en-GB" sz="1600" dirty="0" smtClean="0"/>
              <a:t>)</a:t>
            </a:r>
          </a:p>
          <a:p>
            <a:pPr algn="ctr"/>
            <a:r>
              <a:rPr lang="en-GB" sz="1600" dirty="0" smtClean="0"/>
              <a:t>Consider past </a:t>
            </a:r>
            <a:r>
              <a:rPr lang="en-GB" sz="1600" dirty="0"/>
              <a:t>pressures acting on the dune system (e.g., historical activities) and trends in coastline development over </a:t>
            </a:r>
            <a:r>
              <a:rPr lang="en-GB" sz="1600" dirty="0" smtClean="0"/>
              <a:t>time</a:t>
            </a:r>
          </a:p>
          <a:p>
            <a:pPr algn="ctr"/>
            <a:r>
              <a:rPr lang="en-GB" sz="1600" dirty="0" smtClean="0"/>
              <a:t>Assess the extent to which these pressures still impact on the dune today</a:t>
            </a:r>
          </a:p>
          <a:p>
            <a:pPr algn="ctr"/>
            <a:r>
              <a:rPr lang="en-GB" sz="1600" dirty="0"/>
              <a:t>C</a:t>
            </a:r>
            <a:r>
              <a:rPr lang="en-GB" sz="1600" dirty="0" smtClean="0"/>
              <a:t>onsider </a:t>
            </a:r>
            <a:r>
              <a:rPr lang="en-GB" sz="1600" dirty="0"/>
              <a:t>current pressures and how they may impact on the dunes in the future </a:t>
            </a:r>
            <a:endParaRPr lang="en-GB" sz="1600" dirty="0" smtClean="0"/>
          </a:p>
          <a:p>
            <a:pPr algn="ctr"/>
            <a:r>
              <a:rPr lang="en-GB" sz="1600" dirty="0" smtClean="0"/>
              <a:t>Consider possible </a:t>
            </a:r>
            <a:r>
              <a:rPr lang="en-GB" sz="1600" dirty="0"/>
              <a:t>future pressures (e.g., sea level rise, changes in climate, increase in storm events) and how these may impact on the dune </a:t>
            </a:r>
            <a:r>
              <a:rPr lang="en-GB" sz="1600" dirty="0" smtClean="0"/>
              <a:t>system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6242" y="6021288"/>
            <a:ext cx="922022" cy="6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476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5952093"/>
            <a:ext cx="576064" cy="76459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5989999"/>
            <a:ext cx="1008112" cy="725592"/>
          </a:xfrm>
          <a:prstGeom prst="rect">
            <a:avLst/>
          </a:prstGeom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475656" y="306000"/>
            <a:ext cx="5424983" cy="1321200"/>
          </a:xfrm>
          <a:prstGeom prst="rect">
            <a:avLst/>
          </a:prstGeom>
          <a:solidFill>
            <a:srgbClr val="B70005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en-GB" altLang="en-US" sz="2500" b="1" dirty="0" smtClean="0">
                <a:solidFill>
                  <a:schemeClr val="bg1"/>
                </a:solidFill>
              </a:rPr>
              <a:t>Post-Fieldwork Activities</a:t>
            </a:r>
          </a:p>
          <a:p>
            <a:pPr algn="ctr">
              <a:lnSpc>
                <a:spcPct val="150000"/>
              </a:lnSpc>
            </a:pPr>
            <a:r>
              <a:rPr lang="en-GB" altLang="en-US" sz="2000" b="1" dirty="0" smtClean="0">
                <a:solidFill>
                  <a:schemeClr val="bg1"/>
                </a:solidFill>
              </a:rPr>
              <a:t>Data Reporting &amp; Sharing</a:t>
            </a:r>
            <a:endParaRPr lang="en-GB" altLang="en-US" sz="2000" b="1" dirty="0">
              <a:solidFill>
                <a:schemeClr val="bg1"/>
              </a:solidFill>
            </a:endParaRPr>
          </a:p>
        </p:txBody>
      </p:sp>
      <p:sp>
        <p:nvSpPr>
          <p:cNvPr id="12" name="Rectangle 7"/>
          <p:cNvSpPr txBox="1">
            <a:spLocks noChangeArrowheads="1"/>
          </p:cNvSpPr>
          <p:nvPr/>
        </p:nvSpPr>
        <p:spPr bwMode="auto">
          <a:xfrm>
            <a:off x="144016" y="3068960"/>
            <a:ext cx="4139952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415B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70005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7E0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algn="ctr"/>
            <a:r>
              <a:rPr lang="en-GB" sz="1600" dirty="0" smtClean="0">
                <a:solidFill>
                  <a:schemeClr val="tx1"/>
                </a:solidFill>
              </a:rPr>
              <a:t>Data sharing &amp; reporting must consider the needs of the audience</a:t>
            </a:r>
          </a:p>
          <a:p>
            <a:pPr algn="ctr"/>
            <a:r>
              <a:rPr lang="en-GB" sz="1600" dirty="0" smtClean="0">
                <a:solidFill>
                  <a:schemeClr val="tx1"/>
                </a:solidFill>
              </a:rPr>
              <a:t>Can include written reports, oral presentations, graphical representations</a:t>
            </a:r>
          </a:p>
          <a:p>
            <a:pPr algn="ctr"/>
            <a:r>
              <a:rPr lang="en-GB" sz="1600" dirty="0" smtClean="0">
                <a:solidFill>
                  <a:schemeClr val="tx1"/>
                </a:solidFill>
              </a:rPr>
              <a:t>Present at ‘conferences’, where different teams present concurrently using posters or talks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44016" y="1916832"/>
            <a:ext cx="52920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01415B"/>
                </a:solidFill>
              </a:rPr>
              <a:t>Data sharing and open access is required for some professionals</a:t>
            </a:r>
          </a:p>
          <a:p>
            <a:pPr algn="ctr"/>
            <a:endParaRPr lang="en-GB" sz="1600" b="1" dirty="0">
              <a:solidFill>
                <a:srgbClr val="01415B"/>
              </a:solidFill>
            </a:endParaRPr>
          </a:p>
          <a:p>
            <a:pPr algn="ctr"/>
            <a:r>
              <a:rPr lang="en-GB" sz="1600" b="1" dirty="0" smtClean="0">
                <a:solidFill>
                  <a:srgbClr val="01415B"/>
                </a:solidFill>
              </a:rPr>
              <a:t>For others, data sharing is restricted to paid clients</a:t>
            </a:r>
          </a:p>
        </p:txBody>
      </p:sp>
      <p:sp>
        <p:nvSpPr>
          <p:cNvPr id="14" name="Rectangle 7"/>
          <p:cNvSpPr txBox="1">
            <a:spLocks noChangeArrowheads="1"/>
          </p:cNvSpPr>
          <p:nvPr/>
        </p:nvSpPr>
        <p:spPr bwMode="auto">
          <a:xfrm>
            <a:off x="144016" y="5633864"/>
            <a:ext cx="3635896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415B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70005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7E0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algn="ctr"/>
            <a:r>
              <a:rPr lang="en-GB" sz="1600" dirty="0">
                <a:solidFill>
                  <a:schemeClr val="tx1"/>
                </a:solidFill>
              </a:rPr>
              <a:t>W</a:t>
            </a:r>
            <a:r>
              <a:rPr lang="en-GB" sz="1600" dirty="0" smtClean="0">
                <a:solidFill>
                  <a:schemeClr val="tx1"/>
                </a:solidFill>
              </a:rPr>
              <a:t>ebpage creation</a:t>
            </a:r>
          </a:p>
          <a:p>
            <a:pPr algn="ctr"/>
            <a:r>
              <a:rPr lang="en-GB" sz="1600" dirty="0">
                <a:solidFill>
                  <a:schemeClr val="tx1"/>
                </a:solidFill>
              </a:rPr>
              <a:t>S</a:t>
            </a:r>
            <a:r>
              <a:rPr lang="en-GB" sz="1600" dirty="0" smtClean="0">
                <a:solidFill>
                  <a:schemeClr val="tx1"/>
                </a:solidFill>
              </a:rPr>
              <a:t>ocial media &amp; blogging</a:t>
            </a:r>
          </a:p>
          <a:p>
            <a:pPr algn="ctr"/>
            <a:r>
              <a:rPr lang="en-GB" sz="1600" dirty="0">
                <a:solidFill>
                  <a:schemeClr val="tx1"/>
                </a:solidFill>
              </a:rPr>
              <a:t>C</a:t>
            </a:r>
            <a:r>
              <a:rPr lang="en-GB" sz="1600" dirty="0" smtClean="0">
                <a:solidFill>
                  <a:schemeClr val="tx1"/>
                </a:solidFill>
              </a:rPr>
              <a:t>itizen science platforms</a:t>
            </a:r>
          </a:p>
        </p:txBody>
      </p:sp>
      <p:sp>
        <p:nvSpPr>
          <p:cNvPr id="2" name="Rectangle 1"/>
          <p:cNvSpPr/>
          <p:nvPr/>
        </p:nvSpPr>
        <p:spPr>
          <a:xfrm>
            <a:off x="144016" y="5219908"/>
            <a:ext cx="36311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01415B"/>
                </a:solidFill>
              </a:rPr>
              <a:t>To reach a broader audience:</a:t>
            </a:r>
            <a:endParaRPr lang="en-GB" sz="1600" b="1" dirty="0">
              <a:solidFill>
                <a:srgbClr val="01415B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2317" y="3068960"/>
            <a:ext cx="2680043" cy="2664296"/>
          </a:xfrm>
          <a:prstGeom prst="ellipse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4208" y="1844824"/>
            <a:ext cx="2250144" cy="2243606"/>
          </a:xfrm>
          <a:prstGeom prst="ellipse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51920" y="4777578"/>
            <a:ext cx="1944216" cy="1937489"/>
          </a:xfrm>
          <a:prstGeom prst="ellipse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6242" y="6021288"/>
            <a:ext cx="922022" cy="6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173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5952093"/>
            <a:ext cx="576064" cy="76459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5989999"/>
            <a:ext cx="1008112" cy="72559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1772816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B70005"/>
                </a:solidFill>
              </a:rPr>
              <a:t>North-easterly most point of Wales</a:t>
            </a:r>
            <a:endParaRPr lang="en-GB" b="1" dirty="0">
              <a:solidFill>
                <a:srgbClr val="B70005"/>
              </a:solidFill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1475656" y="307600"/>
            <a:ext cx="5424983" cy="1321200"/>
          </a:xfrm>
          <a:prstGeom prst="rect">
            <a:avLst/>
          </a:prstGeom>
          <a:solidFill>
            <a:srgbClr val="B70005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en-GB" altLang="en-US" sz="2500" b="1" dirty="0" smtClean="0">
                <a:solidFill>
                  <a:schemeClr val="bg1"/>
                </a:solidFill>
              </a:rPr>
              <a:t>Case Study</a:t>
            </a:r>
          </a:p>
          <a:p>
            <a:pPr algn="ctr">
              <a:lnSpc>
                <a:spcPct val="150000"/>
              </a:lnSpc>
            </a:pPr>
            <a:r>
              <a:rPr lang="en-GB" altLang="en-US" sz="2000" b="1" dirty="0" smtClean="0">
                <a:solidFill>
                  <a:schemeClr val="bg1"/>
                </a:solidFill>
              </a:rPr>
              <a:t>Point of Ayr, North Wales</a:t>
            </a:r>
            <a:endParaRPr lang="en-GB" altLang="en-US" sz="2000" b="1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2132856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01415B"/>
                </a:solidFill>
              </a:rPr>
              <a:t>High-energy sandy coastline meets the low energy Dee Estuary</a:t>
            </a:r>
            <a:endParaRPr lang="en-GB" sz="1600" b="1" dirty="0">
              <a:solidFill>
                <a:srgbClr val="01415B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6242" y="6021288"/>
            <a:ext cx="922022" cy="673200"/>
          </a:xfrm>
          <a:prstGeom prst="rect">
            <a:avLst/>
          </a:prstGeom>
        </p:spPr>
      </p:pic>
      <p:pic>
        <p:nvPicPr>
          <p:cNvPr id="27" name="Picture 26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765" y="5085184"/>
            <a:ext cx="4031957" cy="169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49009" y="2636912"/>
            <a:ext cx="5975319" cy="2287427"/>
          </a:xfrm>
          <a:prstGeom prst="rect">
            <a:avLst/>
          </a:prstGeom>
          <a:noFill/>
          <a:ln w="38100">
            <a:solidFill>
              <a:srgbClr val="F54C00"/>
            </a:solidFill>
          </a:ln>
        </p:spPr>
      </p:pic>
      <p:grpSp>
        <p:nvGrpSpPr>
          <p:cNvPr id="29" name="Group 28"/>
          <p:cNvGrpSpPr/>
          <p:nvPr/>
        </p:nvGrpSpPr>
        <p:grpSpPr>
          <a:xfrm>
            <a:off x="1786196" y="5589240"/>
            <a:ext cx="1026160" cy="685800"/>
            <a:chOff x="0" y="0"/>
            <a:chExt cx="1026160" cy="685800"/>
          </a:xfrm>
          <a:effectLst/>
        </p:grpSpPr>
        <p:cxnSp>
          <p:nvCxnSpPr>
            <p:cNvPr id="30" name="Straight Connector 29"/>
            <p:cNvCxnSpPr/>
            <p:nvPr/>
          </p:nvCxnSpPr>
          <p:spPr>
            <a:xfrm>
              <a:off x="635" y="0"/>
              <a:ext cx="0" cy="685800"/>
            </a:xfrm>
            <a:prstGeom prst="line">
              <a:avLst/>
            </a:prstGeom>
            <a:ln w="38100">
              <a:solidFill>
                <a:srgbClr val="F54C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1026160" y="0"/>
              <a:ext cx="0" cy="685800"/>
            </a:xfrm>
            <a:prstGeom prst="line">
              <a:avLst/>
            </a:prstGeom>
            <a:ln w="38100">
              <a:solidFill>
                <a:srgbClr val="F54C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0" y="0"/>
              <a:ext cx="1025525" cy="0"/>
            </a:xfrm>
            <a:prstGeom prst="line">
              <a:avLst/>
            </a:prstGeom>
            <a:ln w="38100">
              <a:solidFill>
                <a:srgbClr val="F54C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635" y="685800"/>
              <a:ext cx="1025525" cy="0"/>
            </a:xfrm>
            <a:prstGeom prst="line">
              <a:avLst/>
            </a:prstGeom>
            <a:ln w="38100">
              <a:solidFill>
                <a:srgbClr val="F54C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32536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8" descr="puntia echios - Santa Fe, Galapagos.jpg"/>
          <p:cNvSpPr>
            <a:spLocks noChangeAspect="1" noChangeArrowheads="1"/>
          </p:cNvSpPr>
          <p:nvPr/>
        </p:nvSpPr>
        <p:spPr bwMode="auto">
          <a:xfrm>
            <a:off x="179512" y="188640"/>
            <a:ext cx="8096250" cy="1103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5952093"/>
            <a:ext cx="576064" cy="76459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5989999"/>
            <a:ext cx="1008112" cy="72559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0" y="1988840"/>
            <a:ext cx="93245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 smtClean="0">
                <a:solidFill>
                  <a:srgbClr val="B70005"/>
                </a:solidFill>
              </a:rPr>
              <a:t>Multiple competing interests</a:t>
            </a:r>
            <a:endParaRPr lang="en-GB" b="1" dirty="0">
              <a:solidFill>
                <a:srgbClr val="B70005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364088" y="2492896"/>
            <a:ext cx="3347864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01415B"/>
                </a:solidFill>
              </a:rPr>
              <a:t>Industry</a:t>
            </a:r>
          </a:p>
          <a:p>
            <a:pPr algn="ctr"/>
            <a:r>
              <a:rPr lang="en-GB" sz="1600" b="1" dirty="0" smtClean="0">
                <a:solidFill>
                  <a:srgbClr val="01415B"/>
                </a:solidFill>
              </a:rPr>
              <a:t>(ENI Point of Ayr Gas Terminal)</a:t>
            </a:r>
            <a:endParaRPr lang="en-GB" sz="1600" b="1" dirty="0">
              <a:solidFill>
                <a:srgbClr val="01415B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95536" y="2492896"/>
            <a:ext cx="3571363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01415B"/>
                </a:solidFill>
              </a:rPr>
              <a:t>Environment</a:t>
            </a:r>
          </a:p>
          <a:p>
            <a:pPr algn="ctr"/>
            <a:r>
              <a:rPr lang="en-GB" sz="1600" b="1" dirty="0" smtClean="0">
                <a:solidFill>
                  <a:srgbClr val="01415B"/>
                </a:solidFill>
              </a:rPr>
              <a:t>(Wildlife, dunes &amp; SSSIs)</a:t>
            </a:r>
            <a:endParaRPr lang="en-GB" sz="1600" b="1" dirty="0">
              <a:solidFill>
                <a:srgbClr val="01415B"/>
              </a:solidFill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1475656" y="307600"/>
            <a:ext cx="5424983" cy="1321200"/>
          </a:xfrm>
          <a:prstGeom prst="rect">
            <a:avLst/>
          </a:prstGeom>
          <a:solidFill>
            <a:srgbClr val="B70005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en-GB" altLang="en-US" sz="2500" b="1" dirty="0" smtClean="0">
                <a:solidFill>
                  <a:schemeClr val="bg1"/>
                </a:solidFill>
              </a:rPr>
              <a:t>Case Study</a:t>
            </a:r>
          </a:p>
          <a:p>
            <a:pPr algn="ctr">
              <a:lnSpc>
                <a:spcPct val="150000"/>
              </a:lnSpc>
            </a:pPr>
            <a:r>
              <a:rPr lang="en-GB" altLang="en-US" sz="2000" b="1" dirty="0" smtClean="0">
                <a:solidFill>
                  <a:schemeClr val="bg1"/>
                </a:solidFill>
              </a:rPr>
              <a:t>Point of Ayr, North Wales</a:t>
            </a:r>
            <a:endParaRPr lang="en-GB" altLang="en-US" sz="2000" b="1" dirty="0">
              <a:solidFill>
                <a:schemeClr val="bg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6242" y="6021288"/>
            <a:ext cx="922022" cy="673200"/>
          </a:xfrm>
          <a:prstGeom prst="rect">
            <a:avLst/>
          </a:prstGeom>
        </p:spPr>
      </p:pic>
      <p:pic>
        <p:nvPicPr>
          <p:cNvPr id="17" name="Picture 16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018" y="3284984"/>
            <a:ext cx="2434523" cy="2434523"/>
          </a:xfrm>
          <a:prstGeom prst="ellipse">
            <a:avLst/>
          </a:prstGeom>
        </p:spPr>
      </p:pic>
      <p:pic>
        <p:nvPicPr>
          <p:cNvPr id="18" name="Picture 17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37539" y="3284984"/>
            <a:ext cx="3445078" cy="3445078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9" name="Picture 18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08" y="3284984"/>
            <a:ext cx="1583325" cy="1594555"/>
          </a:xfrm>
          <a:prstGeom prst="ellipse">
            <a:avLst/>
          </a:prstGeom>
        </p:spPr>
      </p:pic>
      <p:pic>
        <p:nvPicPr>
          <p:cNvPr id="20" name="Picture 19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231525"/>
            <a:ext cx="1498684" cy="149781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48209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8" descr="puntia echios - Santa Fe, Galapagos.jpg"/>
          <p:cNvSpPr>
            <a:spLocks noChangeAspect="1" noChangeArrowheads="1"/>
          </p:cNvSpPr>
          <p:nvPr/>
        </p:nvSpPr>
        <p:spPr bwMode="auto">
          <a:xfrm>
            <a:off x="179512" y="188640"/>
            <a:ext cx="8096250" cy="1103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5952093"/>
            <a:ext cx="576064" cy="76459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5989999"/>
            <a:ext cx="1008112" cy="725592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323528" y="2492896"/>
            <a:ext cx="338437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01415B"/>
                </a:solidFill>
              </a:rPr>
              <a:t>Local residents </a:t>
            </a:r>
          </a:p>
          <a:p>
            <a:pPr algn="ctr"/>
            <a:r>
              <a:rPr lang="en-GB" sz="1600" b="1" dirty="0" smtClean="0">
                <a:solidFill>
                  <a:srgbClr val="01415B"/>
                </a:solidFill>
              </a:rPr>
              <a:t>(</a:t>
            </a:r>
            <a:r>
              <a:rPr lang="en-GB" sz="1600" b="1" dirty="0" err="1" smtClean="0">
                <a:solidFill>
                  <a:srgbClr val="01415B"/>
                </a:solidFill>
              </a:rPr>
              <a:t>Talacre</a:t>
            </a:r>
            <a:r>
              <a:rPr lang="en-GB" sz="1600" b="1" dirty="0" smtClean="0">
                <a:solidFill>
                  <a:srgbClr val="01415B"/>
                </a:solidFill>
              </a:rPr>
              <a:t> village/ </a:t>
            </a:r>
            <a:r>
              <a:rPr lang="en-GB" sz="1600" b="1" dirty="0" err="1" smtClean="0">
                <a:solidFill>
                  <a:srgbClr val="01415B"/>
                </a:solidFill>
              </a:rPr>
              <a:t>Prestatyn</a:t>
            </a:r>
            <a:r>
              <a:rPr lang="en-GB" sz="1600" b="1" dirty="0" smtClean="0">
                <a:solidFill>
                  <a:srgbClr val="01415B"/>
                </a:solidFill>
              </a:rPr>
              <a:t> town)</a:t>
            </a:r>
            <a:endParaRPr lang="en-GB" sz="1600" b="1" dirty="0">
              <a:solidFill>
                <a:srgbClr val="01415B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436096" y="2492896"/>
            <a:ext cx="3168352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01415B"/>
                </a:solidFill>
              </a:rPr>
              <a:t>Tourists </a:t>
            </a:r>
          </a:p>
          <a:p>
            <a:pPr algn="ctr"/>
            <a:r>
              <a:rPr lang="en-GB" sz="1600" b="1" dirty="0" smtClean="0">
                <a:solidFill>
                  <a:srgbClr val="01415B"/>
                </a:solidFill>
              </a:rPr>
              <a:t>(</a:t>
            </a:r>
            <a:r>
              <a:rPr lang="en-GB" sz="1600" b="1" dirty="0" err="1" smtClean="0">
                <a:solidFill>
                  <a:srgbClr val="01415B"/>
                </a:solidFill>
              </a:rPr>
              <a:t>Talacre</a:t>
            </a:r>
            <a:r>
              <a:rPr lang="en-GB" sz="1600" b="1" dirty="0" smtClean="0">
                <a:solidFill>
                  <a:srgbClr val="01415B"/>
                </a:solidFill>
              </a:rPr>
              <a:t> holiday park)</a:t>
            </a:r>
            <a:endParaRPr lang="en-GB" sz="1600" b="1" dirty="0">
              <a:solidFill>
                <a:srgbClr val="01415B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1988840"/>
            <a:ext cx="93245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 smtClean="0">
                <a:solidFill>
                  <a:srgbClr val="B70005"/>
                </a:solidFill>
              </a:rPr>
              <a:t>Multiple competing interests</a:t>
            </a:r>
            <a:endParaRPr lang="en-GB" b="1" dirty="0">
              <a:solidFill>
                <a:srgbClr val="B70005"/>
              </a:solidFill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1475656" y="307600"/>
            <a:ext cx="5424983" cy="1321200"/>
          </a:xfrm>
          <a:prstGeom prst="rect">
            <a:avLst/>
          </a:prstGeom>
          <a:solidFill>
            <a:srgbClr val="B70005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en-GB" altLang="en-US" sz="2500" b="1" dirty="0" smtClean="0">
                <a:solidFill>
                  <a:schemeClr val="bg1"/>
                </a:solidFill>
              </a:rPr>
              <a:t>Case Study</a:t>
            </a:r>
          </a:p>
          <a:p>
            <a:pPr algn="ctr">
              <a:lnSpc>
                <a:spcPct val="150000"/>
              </a:lnSpc>
            </a:pPr>
            <a:r>
              <a:rPr lang="en-GB" altLang="en-US" sz="2000" b="1" dirty="0" smtClean="0">
                <a:solidFill>
                  <a:schemeClr val="bg1"/>
                </a:solidFill>
              </a:rPr>
              <a:t>Point of Ayr, North Wales</a:t>
            </a:r>
            <a:endParaRPr lang="en-GB" altLang="en-US" sz="2000" b="1" dirty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6242" y="6021288"/>
            <a:ext cx="922022" cy="673200"/>
          </a:xfrm>
          <a:prstGeom prst="rect">
            <a:avLst/>
          </a:prstGeom>
        </p:spPr>
      </p:pic>
      <p:pic>
        <p:nvPicPr>
          <p:cNvPr id="15" name="Picture 14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338" y="3933056"/>
            <a:ext cx="2340862" cy="2340862"/>
          </a:xfrm>
          <a:prstGeom prst="ellipse">
            <a:avLst/>
          </a:prstGeom>
        </p:spPr>
      </p:pic>
      <p:pic>
        <p:nvPicPr>
          <p:cNvPr id="16" name="Picture 15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210" y="3212976"/>
            <a:ext cx="2650164" cy="2650164"/>
          </a:xfrm>
          <a:prstGeom prst="ellipse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57981"/>
            <a:ext cx="3126661" cy="312666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14478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5952093"/>
            <a:ext cx="576064" cy="76459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5989999"/>
            <a:ext cx="1008112" cy="72559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198884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err="1">
                <a:solidFill>
                  <a:srgbClr val="B70005"/>
                </a:solidFill>
              </a:rPr>
              <a:t>Gronant</a:t>
            </a:r>
            <a:r>
              <a:rPr lang="en-GB" b="1" dirty="0">
                <a:solidFill>
                  <a:srgbClr val="B70005"/>
                </a:solidFill>
              </a:rPr>
              <a:t> and </a:t>
            </a:r>
            <a:r>
              <a:rPr lang="en-GB" b="1" dirty="0" err="1">
                <a:solidFill>
                  <a:srgbClr val="B70005"/>
                </a:solidFill>
              </a:rPr>
              <a:t>Talacre</a:t>
            </a:r>
            <a:r>
              <a:rPr lang="en-GB" b="1" dirty="0">
                <a:solidFill>
                  <a:srgbClr val="B70005"/>
                </a:solidFill>
              </a:rPr>
              <a:t> </a:t>
            </a:r>
            <a:r>
              <a:rPr lang="en-GB" b="1" dirty="0" smtClean="0">
                <a:solidFill>
                  <a:srgbClr val="B70005"/>
                </a:solidFill>
              </a:rPr>
              <a:t>Dunes &amp; Beach </a:t>
            </a:r>
            <a:r>
              <a:rPr lang="en-GB" b="1" dirty="0">
                <a:solidFill>
                  <a:srgbClr val="B70005"/>
                </a:solidFill>
              </a:rPr>
              <a:t>(53°21'18.5"N 3°19'02.7"W) </a:t>
            </a:r>
          </a:p>
        </p:txBody>
      </p:sp>
      <p:sp>
        <p:nvSpPr>
          <p:cNvPr id="16" name="Rectangle 7"/>
          <p:cNvSpPr txBox="1">
            <a:spLocks noChangeArrowheads="1"/>
          </p:cNvSpPr>
          <p:nvPr/>
        </p:nvSpPr>
        <p:spPr bwMode="auto">
          <a:xfrm>
            <a:off x="0" y="4797152"/>
            <a:ext cx="7020272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415B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70005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7E0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algn="ctr"/>
            <a:r>
              <a:rPr lang="en-GB" sz="1600" dirty="0" smtClean="0">
                <a:solidFill>
                  <a:srgbClr val="01415B"/>
                </a:solidFill>
              </a:rPr>
              <a:t>Coastal dune and salt </a:t>
            </a:r>
            <a:r>
              <a:rPr lang="en-GB" sz="1600" dirty="0">
                <a:solidFill>
                  <a:srgbClr val="01415B"/>
                </a:solidFill>
              </a:rPr>
              <a:t>marsh with </a:t>
            </a:r>
            <a:r>
              <a:rPr lang="en-GB" sz="1600" dirty="0" smtClean="0">
                <a:solidFill>
                  <a:srgbClr val="01415B"/>
                </a:solidFill>
              </a:rPr>
              <a:t>important </a:t>
            </a:r>
            <a:r>
              <a:rPr lang="en-GB" sz="1600" dirty="0">
                <a:solidFill>
                  <a:srgbClr val="01415B"/>
                </a:solidFill>
              </a:rPr>
              <a:t>coastal protection </a:t>
            </a:r>
            <a:r>
              <a:rPr lang="en-GB" sz="1600" dirty="0" smtClean="0">
                <a:solidFill>
                  <a:srgbClr val="01415B"/>
                </a:solidFill>
              </a:rPr>
              <a:t>function</a:t>
            </a:r>
          </a:p>
          <a:p>
            <a:pPr algn="ctr"/>
            <a:r>
              <a:rPr lang="en-GB" sz="1600" dirty="0">
                <a:solidFill>
                  <a:srgbClr val="01415B"/>
                </a:solidFill>
              </a:rPr>
              <a:t>Almost only natural coastline between Dee Estuary and Great </a:t>
            </a:r>
            <a:r>
              <a:rPr lang="en-GB" sz="1600" dirty="0" err="1" smtClean="0">
                <a:solidFill>
                  <a:srgbClr val="01415B"/>
                </a:solidFill>
              </a:rPr>
              <a:t>Orme</a:t>
            </a:r>
            <a:endParaRPr lang="en-GB" sz="1600" dirty="0" smtClean="0">
              <a:solidFill>
                <a:srgbClr val="01415B"/>
              </a:solidFill>
            </a:endParaRPr>
          </a:p>
          <a:p>
            <a:pPr algn="ctr"/>
            <a:r>
              <a:rPr lang="en-GB" sz="1600" dirty="0" smtClean="0">
                <a:solidFill>
                  <a:srgbClr val="01415B"/>
                </a:solidFill>
              </a:rPr>
              <a:t>Above </a:t>
            </a:r>
            <a:r>
              <a:rPr lang="en-GB" sz="1600" dirty="0">
                <a:solidFill>
                  <a:srgbClr val="01415B"/>
                </a:solidFill>
              </a:rPr>
              <a:t>gas pipeline from offshore fields to Point of Ayr Gas </a:t>
            </a:r>
            <a:r>
              <a:rPr lang="en-GB" sz="1600" dirty="0" smtClean="0">
                <a:solidFill>
                  <a:srgbClr val="01415B"/>
                </a:solidFill>
              </a:rPr>
              <a:t>T</a:t>
            </a:r>
            <a:r>
              <a:rPr lang="en-US" sz="1600" dirty="0" smtClean="0">
                <a:solidFill>
                  <a:srgbClr val="01415B"/>
                </a:solidFill>
              </a:rPr>
              <a:t>e</a:t>
            </a:r>
            <a:r>
              <a:rPr lang="en-GB" sz="1600" dirty="0" err="1" smtClean="0">
                <a:solidFill>
                  <a:srgbClr val="01415B"/>
                </a:solidFill>
              </a:rPr>
              <a:t>rminal</a:t>
            </a:r>
            <a:endParaRPr lang="en-GB" sz="1600" dirty="0" smtClean="0">
              <a:solidFill>
                <a:srgbClr val="01415B"/>
              </a:solidFill>
            </a:endParaRPr>
          </a:p>
          <a:p>
            <a:pPr algn="ctr"/>
            <a:r>
              <a:rPr lang="en-GB" sz="1600" dirty="0">
                <a:solidFill>
                  <a:srgbClr val="01415B"/>
                </a:solidFill>
              </a:rPr>
              <a:t>Historical </a:t>
            </a:r>
            <a:r>
              <a:rPr lang="en-GB" sz="1600" dirty="0" smtClean="0">
                <a:solidFill>
                  <a:srgbClr val="01415B"/>
                </a:solidFill>
              </a:rPr>
              <a:t>(</a:t>
            </a:r>
            <a:r>
              <a:rPr lang="en-GB" sz="1600" dirty="0">
                <a:solidFill>
                  <a:srgbClr val="01415B"/>
                </a:solidFill>
              </a:rPr>
              <a:t>foundations of chalets to house WW2 evacuees still visible</a:t>
            </a:r>
            <a:r>
              <a:rPr lang="en-GB" sz="1600" dirty="0" smtClean="0">
                <a:solidFill>
                  <a:srgbClr val="01415B"/>
                </a:solidFill>
              </a:rPr>
              <a:t>)</a:t>
            </a:r>
          </a:p>
          <a:p>
            <a:pPr algn="ctr"/>
            <a:r>
              <a:rPr lang="en-GB" sz="1600" dirty="0">
                <a:solidFill>
                  <a:srgbClr val="01415B"/>
                </a:solidFill>
              </a:rPr>
              <a:t>SSSI </a:t>
            </a:r>
            <a:r>
              <a:rPr lang="en-GB" sz="1600" dirty="0" smtClean="0">
                <a:solidFill>
                  <a:srgbClr val="01415B"/>
                </a:solidFill>
              </a:rPr>
              <a:t>designated for </a:t>
            </a:r>
            <a:r>
              <a:rPr lang="en-GB" sz="1600" dirty="0">
                <a:solidFill>
                  <a:srgbClr val="01415B"/>
                </a:solidFill>
              </a:rPr>
              <a:t>dune system </a:t>
            </a:r>
            <a:r>
              <a:rPr lang="en-GB" sz="1600" dirty="0" smtClean="0">
                <a:solidFill>
                  <a:srgbClr val="01415B"/>
                </a:solidFill>
              </a:rPr>
              <a:t>habitats</a:t>
            </a:r>
          </a:p>
          <a:p>
            <a:pPr algn="ctr"/>
            <a:r>
              <a:rPr lang="en-GB" sz="1600" dirty="0" smtClean="0">
                <a:solidFill>
                  <a:srgbClr val="01415B"/>
                </a:solidFill>
              </a:rPr>
              <a:t>Popular holiday and leisure location</a:t>
            </a: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475656" y="307600"/>
            <a:ext cx="5424983" cy="1321200"/>
          </a:xfrm>
          <a:prstGeom prst="rect">
            <a:avLst/>
          </a:prstGeom>
          <a:solidFill>
            <a:srgbClr val="B70005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en-GB" altLang="en-US" sz="2500" b="1" dirty="0" smtClean="0">
                <a:solidFill>
                  <a:schemeClr val="bg1"/>
                </a:solidFill>
              </a:rPr>
              <a:t>Case Study</a:t>
            </a:r>
          </a:p>
          <a:p>
            <a:pPr algn="ctr">
              <a:lnSpc>
                <a:spcPct val="150000"/>
              </a:lnSpc>
            </a:pPr>
            <a:r>
              <a:rPr lang="en-GB" altLang="en-US" sz="2000" b="1" dirty="0" smtClean="0">
                <a:solidFill>
                  <a:schemeClr val="bg1"/>
                </a:solidFill>
              </a:rPr>
              <a:t>Point of Ayr, North Wales</a:t>
            </a:r>
            <a:endParaRPr lang="en-GB" altLang="en-US" sz="2000" b="1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6242" y="6021288"/>
            <a:ext cx="922022" cy="6732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640954"/>
            <a:ext cx="2079915" cy="207991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836" y="2636912"/>
            <a:ext cx="2262252" cy="2088232"/>
          </a:xfrm>
          <a:prstGeom prst="rect">
            <a:avLst/>
          </a:prstGeom>
        </p:spPr>
      </p:pic>
      <p:pic>
        <p:nvPicPr>
          <p:cNvPr id="22" name="Picture 21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047" y="2636912"/>
            <a:ext cx="1175412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770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5952093"/>
            <a:ext cx="576064" cy="76459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5989999"/>
            <a:ext cx="1008112" cy="72559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198884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err="1">
                <a:solidFill>
                  <a:srgbClr val="B70005"/>
                </a:solidFill>
              </a:rPr>
              <a:t>Gronant</a:t>
            </a:r>
            <a:r>
              <a:rPr lang="en-GB" b="1" dirty="0">
                <a:solidFill>
                  <a:srgbClr val="B70005"/>
                </a:solidFill>
              </a:rPr>
              <a:t> and </a:t>
            </a:r>
            <a:r>
              <a:rPr lang="en-GB" b="1" dirty="0" err="1">
                <a:solidFill>
                  <a:srgbClr val="B70005"/>
                </a:solidFill>
              </a:rPr>
              <a:t>Talacre</a:t>
            </a:r>
            <a:r>
              <a:rPr lang="en-GB" b="1" dirty="0">
                <a:solidFill>
                  <a:srgbClr val="B70005"/>
                </a:solidFill>
              </a:rPr>
              <a:t> </a:t>
            </a:r>
            <a:r>
              <a:rPr lang="en-GB" b="1" dirty="0" smtClean="0">
                <a:solidFill>
                  <a:srgbClr val="B70005"/>
                </a:solidFill>
              </a:rPr>
              <a:t>Dunes &amp; Beach </a:t>
            </a:r>
            <a:r>
              <a:rPr lang="en-GB" b="1" dirty="0">
                <a:solidFill>
                  <a:srgbClr val="B70005"/>
                </a:solidFill>
              </a:rPr>
              <a:t>(53°21'18.5"N 3°19'02.7"W)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2420888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01415B"/>
                </a:solidFill>
              </a:rPr>
              <a:t>Under active management to:</a:t>
            </a:r>
            <a:endParaRPr lang="en-GB" sz="1600" b="1" dirty="0">
              <a:solidFill>
                <a:srgbClr val="01415B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084168" y="5013176"/>
            <a:ext cx="30598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01415B"/>
                </a:solidFill>
              </a:rPr>
              <a:t>Encourage sand accretion</a:t>
            </a:r>
            <a:endParaRPr lang="en-GB" sz="1600" b="1" dirty="0">
              <a:solidFill>
                <a:srgbClr val="01415B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275856" y="4941168"/>
            <a:ext cx="324036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01415B"/>
                </a:solidFill>
              </a:rPr>
              <a:t>Species re-introduction </a:t>
            </a:r>
          </a:p>
          <a:p>
            <a:pPr algn="ctr"/>
            <a:r>
              <a:rPr lang="en-GB" sz="1600" b="1" dirty="0" smtClean="0">
                <a:solidFill>
                  <a:srgbClr val="01415B"/>
                </a:solidFill>
              </a:rPr>
              <a:t>(e.g., </a:t>
            </a:r>
            <a:r>
              <a:rPr lang="en-GB" sz="1600" b="1" dirty="0" err="1" smtClean="0">
                <a:solidFill>
                  <a:srgbClr val="01415B"/>
                </a:solidFill>
              </a:rPr>
              <a:t>natterjack</a:t>
            </a:r>
            <a:r>
              <a:rPr lang="en-GB" sz="1600" b="1" dirty="0" smtClean="0">
                <a:solidFill>
                  <a:srgbClr val="01415B"/>
                </a:solidFill>
              </a:rPr>
              <a:t> toad)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07504" y="5445224"/>
            <a:ext cx="33843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01415B"/>
                </a:solidFill>
              </a:rPr>
              <a:t>Control visitor pressure</a:t>
            </a:r>
            <a:endParaRPr lang="en-GB" sz="1600" b="1" dirty="0">
              <a:solidFill>
                <a:srgbClr val="01415B"/>
              </a:solidFill>
            </a:endParaRPr>
          </a:p>
        </p:txBody>
      </p:sp>
      <p:sp>
        <p:nvSpPr>
          <p:cNvPr id="27" name="Rectangle 7"/>
          <p:cNvSpPr txBox="1">
            <a:spLocks noChangeArrowheads="1"/>
          </p:cNvSpPr>
          <p:nvPr/>
        </p:nvSpPr>
        <p:spPr bwMode="auto">
          <a:xfrm>
            <a:off x="107504" y="5805264"/>
            <a:ext cx="6228184" cy="1052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415B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70005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7E0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GB" sz="1600" dirty="0" smtClean="0">
                <a:solidFill>
                  <a:schemeClr val="tx1"/>
                </a:solidFill>
              </a:rPr>
              <a:t>Pathways to focus human traffic</a:t>
            </a:r>
          </a:p>
          <a:p>
            <a:r>
              <a:rPr lang="en-GB" sz="1600" dirty="0" smtClean="0">
                <a:solidFill>
                  <a:schemeClr val="tx1"/>
                </a:solidFill>
              </a:rPr>
              <a:t>Gradual reduction of dune-based car park</a:t>
            </a:r>
          </a:p>
          <a:p>
            <a:r>
              <a:rPr lang="en-GB" sz="1600" dirty="0" smtClean="0">
                <a:solidFill>
                  <a:schemeClr val="tx1"/>
                </a:solidFill>
              </a:rPr>
              <a:t>Novel dune stabilisation methods (e.g., old Christmas trees)</a:t>
            </a: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1475656" y="307600"/>
            <a:ext cx="5424983" cy="1321200"/>
          </a:xfrm>
          <a:prstGeom prst="rect">
            <a:avLst/>
          </a:prstGeom>
          <a:solidFill>
            <a:srgbClr val="B70005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en-GB" altLang="en-US" sz="2500" b="1" dirty="0" smtClean="0">
                <a:solidFill>
                  <a:schemeClr val="bg1"/>
                </a:solidFill>
              </a:rPr>
              <a:t>Case Study</a:t>
            </a:r>
          </a:p>
          <a:p>
            <a:pPr algn="ctr">
              <a:lnSpc>
                <a:spcPct val="150000"/>
              </a:lnSpc>
            </a:pPr>
            <a:r>
              <a:rPr lang="en-GB" altLang="en-US" sz="2000" b="1" dirty="0" smtClean="0">
                <a:solidFill>
                  <a:schemeClr val="bg1"/>
                </a:solidFill>
              </a:rPr>
              <a:t>Point of Ayr, North Wales</a:t>
            </a:r>
            <a:endParaRPr lang="en-GB" altLang="en-US" sz="2000" b="1" dirty="0">
              <a:solidFill>
                <a:schemeClr val="bg1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6242" y="6021288"/>
            <a:ext cx="922022" cy="673200"/>
          </a:xfrm>
          <a:prstGeom prst="rect">
            <a:avLst/>
          </a:prstGeom>
        </p:spPr>
      </p:pic>
      <p:pic>
        <p:nvPicPr>
          <p:cNvPr id="26" name="Picture 25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195" y="2853018"/>
            <a:ext cx="1930362" cy="1944052"/>
          </a:xfrm>
          <a:prstGeom prst="ellipse">
            <a:avLst/>
          </a:prstGeom>
        </p:spPr>
      </p:pic>
      <p:pic>
        <p:nvPicPr>
          <p:cNvPr id="28" name="Picture 27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440603"/>
            <a:ext cx="1849002" cy="1849002"/>
          </a:xfrm>
          <a:prstGeom prst="ellipse">
            <a:avLst/>
          </a:prstGeom>
        </p:spPr>
      </p:pic>
      <p:pic>
        <p:nvPicPr>
          <p:cNvPr id="29" name="Picture 28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856525"/>
            <a:ext cx="1938161" cy="1937038"/>
          </a:xfrm>
          <a:prstGeom prst="ellipse">
            <a:avLst/>
          </a:prstGeom>
        </p:spPr>
      </p:pic>
      <p:pic>
        <p:nvPicPr>
          <p:cNvPr id="30" name="Picture 29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52" y="2492896"/>
            <a:ext cx="1663065" cy="1663065"/>
          </a:xfrm>
          <a:prstGeom prst="ellipse">
            <a:avLst/>
          </a:prstGeom>
        </p:spPr>
      </p:pic>
      <p:pic>
        <p:nvPicPr>
          <p:cNvPr id="33" name="Picture 32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27" y="3429000"/>
            <a:ext cx="1807685" cy="18002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3983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"/>
          <p:cNvSpPr txBox="1">
            <a:spLocks noChangeArrowheads="1"/>
          </p:cNvSpPr>
          <p:nvPr/>
        </p:nvSpPr>
        <p:spPr bwMode="auto">
          <a:xfrm>
            <a:off x="1475656" y="307600"/>
            <a:ext cx="5424983" cy="1321200"/>
          </a:xfrm>
          <a:prstGeom prst="rect">
            <a:avLst/>
          </a:prstGeom>
          <a:solidFill>
            <a:srgbClr val="B70005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en-GB" altLang="en-US" sz="2500" b="1" dirty="0" smtClean="0">
                <a:solidFill>
                  <a:schemeClr val="bg1"/>
                </a:solidFill>
              </a:rPr>
              <a:t>Pre-Fieldwork Activities</a:t>
            </a:r>
          </a:p>
          <a:p>
            <a:pPr algn="ctr">
              <a:lnSpc>
                <a:spcPct val="150000"/>
              </a:lnSpc>
            </a:pPr>
            <a:r>
              <a:rPr lang="en-GB" altLang="en-US" sz="2000" b="1" dirty="0" smtClean="0">
                <a:solidFill>
                  <a:schemeClr val="bg1"/>
                </a:solidFill>
              </a:rPr>
              <a:t>Research Questions &amp; Hypotheses</a:t>
            </a:r>
            <a:endParaRPr lang="en-GB" altLang="en-US" sz="2000" b="1" dirty="0">
              <a:solidFill>
                <a:schemeClr val="bg1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5952093"/>
            <a:ext cx="576064" cy="76459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5989999"/>
            <a:ext cx="1008112" cy="72559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2852936"/>
            <a:ext cx="413144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01415B"/>
                </a:solidFill>
              </a:rPr>
              <a:t>For example:</a:t>
            </a:r>
            <a:endParaRPr lang="en-GB" sz="1600" b="1" i="1" dirty="0">
              <a:solidFill>
                <a:srgbClr val="01415B"/>
              </a:solidFill>
            </a:endParaRPr>
          </a:p>
        </p:txBody>
      </p:sp>
      <p:sp>
        <p:nvSpPr>
          <p:cNvPr id="12" name="Rectangle 7"/>
          <p:cNvSpPr txBox="1">
            <a:spLocks noChangeArrowheads="1"/>
          </p:cNvSpPr>
          <p:nvPr/>
        </p:nvSpPr>
        <p:spPr bwMode="auto">
          <a:xfrm>
            <a:off x="179512" y="3284984"/>
            <a:ext cx="3744416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415B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70005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7E0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lvl="0" algn="ctr"/>
            <a:r>
              <a:rPr lang="en-GB" sz="1600" dirty="0"/>
              <a:t>R</a:t>
            </a:r>
            <a:r>
              <a:rPr lang="en-GB" sz="1600" dirty="0" smtClean="0"/>
              <a:t>elative </a:t>
            </a:r>
            <a:r>
              <a:rPr lang="en-GB" sz="1600" dirty="0"/>
              <a:t>levels of biodiversity between different dune </a:t>
            </a:r>
            <a:r>
              <a:rPr lang="en-GB" sz="1600" dirty="0" smtClean="0"/>
              <a:t>sites</a:t>
            </a:r>
            <a:endParaRPr lang="en-GB" sz="1600" dirty="0"/>
          </a:p>
          <a:p>
            <a:pPr lvl="0" algn="ctr"/>
            <a:r>
              <a:rPr lang="en-GB" sz="1600" dirty="0"/>
              <a:t>P</a:t>
            </a:r>
            <a:r>
              <a:rPr lang="en-GB" sz="1600" dirty="0" smtClean="0"/>
              <a:t>ros </a:t>
            </a:r>
            <a:r>
              <a:rPr lang="en-GB" sz="1600" dirty="0"/>
              <a:t>and cons of active management in maintaining or re-developing dune </a:t>
            </a:r>
            <a:r>
              <a:rPr lang="en-GB" sz="1600" dirty="0" smtClean="0"/>
              <a:t>habitats</a:t>
            </a:r>
            <a:endParaRPr lang="en-GB" sz="1600" dirty="0"/>
          </a:p>
          <a:p>
            <a:pPr lvl="0" algn="ctr"/>
            <a:r>
              <a:rPr lang="en-GB" sz="1600" dirty="0"/>
              <a:t>R</a:t>
            </a:r>
            <a:r>
              <a:rPr lang="en-GB" sz="1600" dirty="0" smtClean="0"/>
              <a:t>ole </a:t>
            </a:r>
            <a:r>
              <a:rPr lang="en-GB" sz="1600" dirty="0"/>
              <a:t>of dune habitats in supporting ecosystem </a:t>
            </a:r>
            <a:r>
              <a:rPr lang="en-GB" sz="1600" dirty="0" smtClean="0"/>
              <a:t>services</a:t>
            </a:r>
            <a:endParaRPr lang="en-GB" sz="1600" dirty="0"/>
          </a:p>
          <a:p>
            <a:pPr lvl="0" algn="ctr"/>
            <a:r>
              <a:rPr lang="en-GB" sz="1600" dirty="0"/>
              <a:t>Relationships between dune morphology and </a:t>
            </a:r>
            <a:r>
              <a:rPr lang="en-GB" sz="1600" dirty="0" smtClean="0"/>
              <a:t>biodiversity</a:t>
            </a:r>
            <a:endParaRPr lang="en-GB" sz="1600" dirty="0"/>
          </a:p>
          <a:p>
            <a:pPr algn="ctr"/>
            <a:endParaRPr lang="en-GB" sz="1600" dirty="0" smtClean="0"/>
          </a:p>
        </p:txBody>
      </p:sp>
      <p:sp>
        <p:nvSpPr>
          <p:cNvPr id="13" name="Rectangle 12"/>
          <p:cNvSpPr/>
          <p:nvPr/>
        </p:nvSpPr>
        <p:spPr>
          <a:xfrm>
            <a:off x="0" y="206084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 smtClean="0">
                <a:solidFill>
                  <a:srgbClr val="B70005"/>
                </a:solidFill>
              </a:rPr>
              <a:t>Research should be framed around scientific questions &amp; hypotheses</a:t>
            </a:r>
            <a:endParaRPr lang="en-GB" b="1" i="1" dirty="0">
              <a:solidFill>
                <a:srgbClr val="B70005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529" y="2708920"/>
            <a:ext cx="2342039" cy="2358650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852936"/>
            <a:ext cx="3024336" cy="3024336"/>
          </a:xfrm>
          <a:prstGeom prst="ellipse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6242" y="6021288"/>
            <a:ext cx="922022" cy="6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603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5952093"/>
            <a:ext cx="576064" cy="76459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5989999"/>
            <a:ext cx="1008112" cy="72559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67544" y="2268160"/>
            <a:ext cx="36004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01415B"/>
                </a:solidFill>
              </a:rPr>
              <a:t>Direct access to a managed coastal dune area</a:t>
            </a:r>
            <a:endParaRPr lang="en-GB" sz="1600" b="1" dirty="0">
              <a:solidFill>
                <a:srgbClr val="01415B"/>
              </a:solidFill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1475656" y="307600"/>
            <a:ext cx="5424983" cy="1321200"/>
          </a:xfrm>
          <a:prstGeom prst="rect">
            <a:avLst/>
          </a:prstGeom>
          <a:solidFill>
            <a:srgbClr val="B70005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en-GB" altLang="en-US" sz="2500" b="1" dirty="0" smtClean="0">
                <a:solidFill>
                  <a:schemeClr val="bg1"/>
                </a:solidFill>
              </a:rPr>
              <a:t>Pre-Fieldwork Activities</a:t>
            </a:r>
          </a:p>
          <a:p>
            <a:pPr algn="ctr">
              <a:lnSpc>
                <a:spcPct val="150000"/>
              </a:lnSpc>
            </a:pPr>
            <a:r>
              <a:rPr lang="en-GB" altLang="en-US" sz="2000" b="1" dirty="0" smtClean="0">
                <a:solidFill>
                  <a:schemeClr val="bg1"/>
                </a:solidFill>
              </a:rPr>
              <a:t>Site Selection</a:t>
            </a:r>
            <a:endParaRPr lang="en-GB" altLang="en-US" sz="2000" b="1" dirty="0">
              <a:solidFill>
                <a:schemeClr val="bg1"/>
              </a:solidFill>
            </a:endParaRPr>
          </a:p>
        </p:txBody>
      </p:sp>
      <p:sp>
        <p:nvSpPr>
          <p:cNvPr id="16" name="Rectangle 7"/>
          <p:cNvSpPr txBox="1">
            <a:spLocks noChangeArrowheads="1"/>
          </p:cNvSpPr>
          <p:nvPr/>
        </p:nvSpPr>
        <p:spPr bwMode="auto">
          <a:xfrm>
            <a:off x="0" y="3645024"/>
            <a:ext cx="9144000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415B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70005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7E0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lvl="0" algn="ctr"/>
            <a:r>
              <a:rPr lang="en-GB" sz="1600" dirty="0" smtClean="0"/>
              <a:t>‘Native</a:t>
            </a:r>
            <a:r>
              <a:rPr lang="en-GB" sz="1600" dirty="0"/>
              <a:t>’ </a:t>
            </a:r>
            <a:r>
              <a:rPr lang="en-GB" sz="1600" dirty="0" smtClean="0"/>
              <a:t>dune areas </a:t>
            </a:r>
            <a:r>
              <a:rPr lang="en-GB" sz="1600" dirty="0"/>
              <a:t>with no active </a:t>
            </a:r>
            <a:r>
              <a:rPr lang="en-GB" sz="1600" dirty="0" smtClean="0"/>
              <a:t>management</a:t>
            </a:r>
          </a:p>
          <a:p>
            <a:pPr lvl="0" algn="ctr"/>
            <a:r>
              <a:rPr lang="en-GB" sz="1600" dirty="0" smtClean="0"/>
              <a:t>Sites of dune stabilisation (e.g., fencing, plant introduction)</a:t>
            </a:r>
          </a:p>
          <a:p>
            <a:pPr lvl="0" algn="ctr"/>
            <a:r>
              <a:rPr lang="en-GB" sz="1600" dirty="0" smtClean="0"/>
              <a:t>Areas of salt marsh</a:t>
            </a:r>
          </a:p>
          <a:p>
            <a:pPr lvl="0" algn="ctr"/>
            <a:r>
              <a:rPr lang="en-GB" sz="1600" dirty="0" smtClean="0"/>
              <a:t>Areas </a:t>
            </a:r>
            <a:r>
              <a:rPr lang="en-GB" sz="1600" dirty="0"/>
              <a:t>of habitat regeneration </a:t>
            </a:r>
            <a:endParaRPr lang="en-GB" sz="1600" dirty="0" smtClean="0"/>
          </a:p>
          <a:p>
            <a:pPr lvl="0" algn="ctr"/>
            <a:r>
              <a:rPr lang="en-GB" sz="1600" dirty="0" smtClean="0"/>
              <a:t>Alongside </a:t>
            </a:r>
            <a:r>
              <a:rPr lang="en-GB" sz="1600" dirty="0"/>
              <a:t>pathways constructed to manage human </a:t>
            </a:r>
            <a:r>
              <a:rPr lang="en-GB" sz="1600" dirty="0" smtClean="0"/>
              <a:t>traffic</a:t>
            </a:r>
          </a:p>
          <a:p>
            <a:pPr lvl="0" algn="ctr"/>
            <a:r>
              <a:rPr lang="en-GB" sz="1600" dirty="0" smtClean="0"/>
              <a:t>Sites impacted by other human infrastructure (e.g., parking areas)</a:t>
            </a:r>
          </a:p>
          <a:p>
            <a:pPr lvl="0" algn="ctr"/>
            <a:r>
              <a:rPr lang="en-GB" sz="1600" dirty="0"/>
              <a:t>L</a:t>
            </a:r>
            <a:r>
              <a:rPr lang="en-GB" sz="1600" dirty="0" smtClean="0"/>
              <a:t>ocations </a:t>
            </a:r>
            <a:r>
              <a:rPr lang="en-GB" sz="1600" dirty="0"/>
              <a:t>along a transect from the </a:t>
            </a:r>
            <a:r>
              <a:rPr lang="en-GB" sz="1600" dirty="0" smtClean="0"/>
              <a:t>seaward side, through </a:t>
            </a:r>
            <a:r>
              <a:rPr lang="en-GB" sz="1600" dirty="0"/>
              <a:t>the dunes </a:t>
            </a:r>
            <a:r>
              <a:rPr lang="en-GB" sz="1600" dirty="0" smtClean="0"/>
              <a:t>to landward side</a:t>
            </a:r>
            <a:endParaRPr lang="en-GB" sz="1600" dirty="0"/>
          </a:p>
        </p:txBody>
      </p:sp>
      <p:sp>
        <p:nvSpPr>
          <p:cNvPr id="17" name="Rectangle 16"/>
          <p:cNvSpPr/>
          <p:nvPr/>
        </p:nvSpPr>
        <p:spPr>
          <a:xfrm>
            <a:off x="5364088" y="2268160"/>
            <a:ext cx="3563888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01415B"/>
                </a:solidFill>
              </a:rPr>
              <a:t>At least 2–3 sites within the dune system for comparison</a:t>
            </a:r>
            <a:endParaRPr lang="en-GB" sz="1600" b="1" dirty="0">
              <a:solidFill>
                <a:srgbClr val="01415B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3018438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01415B"/>
                </a:solidFill>
              </a:rPr>
              <a:t>For example:</a:t>
            </a:r>
            <a:endParaRPr lang="en-GB" sz="1600" b="1" dirty="0">
              <a:solidFill>
                <a:srgbClr val="01415B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6242" y="6021288"/>
            <a:ext cx="922022" cy="6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680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5952093"/>
            <a:ext cx="576064" cy="76459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5989999"/>
            <a:ext cx="1008112" cy="725592"/>
          </a:xfrm>
          <a:prstGeom prst="rect">
            <a:avLst/>
          </a:prstGeom>
        </p:spPr>
      </p:pic>
      <p:sp>
        <p:nvSpPr>
          <p:cNvPr id="24" name="Rectangle 7"/>
          <p:cNvSpPr txBox="1">
            <a:spLocks noChangeArrowheads="1"/>
          </p:cNvSpPr>
          <p:nvPr/>
        </p:nvSpPr>
        <p:spPr bwMode="auto">
          <a:xfrm>
            <a:off x="35496" y="4365104"/>
            <a:ext cx="6012160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415B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70005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7E0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lvl="0" algn="ctr"/>
            <a:r>
              <a:rPr lang="en-GB" sz="1600" dirty="0"/>
              <a:t>Location on global and UK scale </a:t>
            </a:r>
            <a:r>
              <a:rPr lang="en-GB" sz="1600" dirty="0" smtClean="0"/>
              <a:t>maps (political and topographical)</a:t>
            </a:r>
            <a:endParaRPr lang="en-GB" sz="1600" dirty="0"/>
          </a:p>
          <a:p>
            <a:pPr lvl="0" algn="ctr"/>
            <a:r>
              <a:rPr lang="en-GB" sz="1600" dirty="0"/>
              <a:t>Current and past Ordnance Survey </a:t>
            </a:r>
            <a:r>
              <a:rPr lang="en-GB" sz="1600" dirty="0" smtClean="0"/>
              <a:t>maps</a:t>
            </a:r>
            <a:endParaRPr lang="en-GB" sz="1600" dirty="0"/>
          </a:p>
          <a:p>
            <a:pPr lvl="0" algn="ctr"/>
            <a:r>
              <a:rPr lang="en-GB" sz="1600" dirty="0"/>
              <a:t>Geological map of the study area</a:t>
            </a:r>
          </a:p>
          <a:p>
            <a:pPr lvl="0" algn="ctr"/>
            <a:r>
              <a:rPr lang="en-GB" sz="1600" dirty="0"/>
              <a:t>Current and past aerial </a:t>
            </a:r>
            <a:r>
              <a:rPr lang="en-GB" sz="1600" dirty="0" smtClean="0"/>
              <a:t>/satellite </a:t>
            </a:r>
            <a:r>
              <a:rPr lang="en-GB" sz="1600" dirty="0"/>
              <a:t>images </a:t>
            </a:r>
            <a:endParaRPr lang="en-GB" sz="1600" dirty="0" smtClean="0"/>
          </a:p>
          <a:p>
            <a:pPr lvl="0" algn="ctr"/>
            <a:r>
              <a:rPr lang="en-GB" sz="1600" dirty="0" smtClean="0"/>
              <a:t>Maps </a:t>
            </a:r>
            <a:r>
              <a:rPr lang="en-GB" sz="1600" dirty="0"/>
              <a:t>of designated (i.e., protected) areas in and around the field area</a:t>
            </a:r>
          </a:p>
          <a:p>
            <a:pPr lvl="0" algn="ctr"/>
            <a:r>
              <a:rPr lang="en-GB" sz="1600" dirty="0"/>
              <a:t>Environment </a:t>
            </a:r>
            <a:r>
              <a:rPr lang="en-GB" sz="1600" dirty="0" smtClean="0"/>
              <a:t>Agency </a:t>
            </a:r>
            <a:r>
              <a:rPr lang="en-GB" sz="1600" dirty="0"/>
              <a:t>coastal erosion maps of target </a:t>
            </a:r>
            <a:r>
              <a:rPr lang="en-GB" sz="1600" dirty="0" smtClean="0"/>
              <a:t>areas</a:t>
            </a:r>
            <a:endParaRPr lang="en-GB" sz="1600" dirty="0"/>
          </a:p>
        </p:txBody>
      </p:sp>
      <p:sp>
        <p:nvSpPr>
          <p:cNvPr id="35" name="Rectangle 34"/>
          <p:cNvSpPr/>
          <p:nvPr/>
        </p:nvSpPr>
        <p:spPr>
          <a:xfrm>
            <a:off x="827584" y="4005064"/>
            <a:ext cx="44999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01415B"/>
                </a:solidFill>
              </a:rPr>
              <a:t>For example:</a:t>
            </a:r>
            <a:endParaRPr lang="en-GB" sz="1600" b="1" i="1" dirty="0">
              <a:solidFill>
                <a:srgbClr val="01415B"/>
              </a:solidFill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1475656" y="307600"/>
            <a:ext cx="5424983" cy="1321200"/>
          </a:xfrm>
          <a:prstGeom prst="rect">
            <a:avLst/>
          </a:prstGeom>
          <a:solidFill>
            <a:srgbClr val="B70005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en-GB" altLang="en-US" sz="2500" b="1" dirty="0" smtClean="0">
                <a:solidFill>
                  <a:schemeClr val="bg1"/>
                </a:solidFill>
              </a:rPr>
              <a:t>Pre-Fieldwork Activities</a:t>
            </a:r>
          </a:p>
          <a:p>
            <a:pPr algn="ctr">
              <a:lnSpc>
                <a:spcPct val="150000"/>
              </a:lnSpc>
            </a:pPr>
            <a:r>
              <a:rPr lang="en-GB" altLang="en-US" sz="2000" b="1" dirty="0" smtClean="0">
                <a:solidFill>
                  <a:schemeClr val="bg1"/>
                </a:solidFill>
              </a:rPr>
              <a:t>Metadata: Cartography</a:t>
            </a:r>
            <a:endParaRPr lang="en-GB" altLang="en-US" sz="2000" b="1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92080" y="1845568"/>
            <a:ext cx="2851891" cy="2851891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4" name="Picture 1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08038" y="3717032"/>
            <a:ext cx="2145184" cy="2147501"/>
          </a:xfrm>
          <a:prstGeom prst="ellipse">
            <a:avLst/>
          </a:prstGeom>
          <a:noFill/>
          <a:ln>
            <a:noFill/>
          </a:ln>
        </p:spPr>
      </p:pic>
      <p:sp>
        <p:nvSpPr>
          <p:cNvPr id="16" name="Rectangle 15"/>
          <p:cNvSpPr/>
          <p:nvPr/>
        </p:nvSpPr>
        <p:spPr>
          <a:xfrm>
            <a:off x="467544" y="1844824"/>
            <a:ext cx="49685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01415B"/>
                </a:solidFill>
              </a:rPr>
              <a:t>Use maps to identify:</a:t>
            </a:r>
            <a:endParaRPr lang="en-GB" sz="1600" b="1" i="1" dirty="0">
              <a:solidFill>
                <a:srgbClr val="01415B"/>
              </a:solidFill>
            </a:endParaRPr>
          </a:p>
        </p:txBody>
      </p:sp>
      <p:sp>
        <p:nvSpPr>
          <p:cNvPr id="17" name="Rectangle 7"/>
          <p:cNvSpPr txBox="1">
            <a:spLocks noChangeArrowheads="1"/>
          </p:cNvSpPr>
          <p:nvPr/>
        </p:nvSpPr>
        <p:spPr bwMode="auto">
          <a:xfrm>
            <a:off x="35496" y="2276872"/>
            <a:ext cx="5256584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415B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70005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7E0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algn="ctr"/>
            <a:r>
              <a:rPr lang="en-GB" sz="1600" dirty="0"/>
              <a:t>L</a:t>
            </a:r>
            <a:r>
              <a:rPr lang="en-GB" sz="1600" dirty="0" smtClean="0"/>
              <a:t>ocal </a:t>
            </a:r>
            <a:r>
              <a:rPr lang="en-GB" sz="1600" dirty="0"/>
              <a:t>and regional scale coastal </a:t>
            </a:r>
            <a:r>
              <a:rPr lang="en-GB" sz="1600" dirty="0" smtClean="0"/>
              <a:t>morphology</a:t>
            </a:r>
          </a:p>
          <a:p>
            <a:pPr algn="ctr"/>
            <a:r>
              <a:rPr lang="en-GB" sz="1600" dirty="0"/>
              <a:t>G</a:t>
            </a:r>
            <a:r>
              <a:rPr lang="en-GB" sz="1600" dirty="0" smtClean="0"/>
              <a:t>eological </a:t>
            </a:r>
            <a:r>
              <a:rPr lang="en-GB" sz="1600" dirty="0"/>
              <a:t>setting and </a:t>
            </a:r>
            <a:r>
              <a:rPr lang="en-GB" sz="1600" dirty="0" smtClean="0"/>
              <a:t>impacts on </a:t>
            </a:r>
            <a:r>
              <a:rPr lang="en-GB" sz="1600" dirty="0"/>
              <a:t>coastal </a:t>
            </a:r>
            <a:r>
              <a:rPr lang="en-GB" sz="1600" dirty="0" smtClean="0"/>
              <a:t>evolution</a:t>
            </a:r>
          </a:p>
          <a:p>
            <a:pPr algn="ctr"/>
            <a:r>
              <a:rPr lang="en-GB" sz="1600" dirty="0"/>
              <a:t>P</a:t>
            </a:r>
            <a:r>
              <a:rPr lang="en-GB" sz="1600" dirty="0" smtClean="0"/>
              <a:t>roximal </a:t>
            </a:r>
            <a:r>
              <a:rPr lang="en-GB" sz="1600" dirty="0"/>
              <a:t>natural features/</a:t>
            </a:r>
            <a:r>
              <a:rPr lang="en-GB" sz="1600" dirty="0" smtClean="0"/>
              <a:t>processes</a:t>
            </a:r>
          </a:p>
          <a:p>
            <a:pPr algn="ctr"/>
            <a:r>
              <a:rPr lang="en-GB" sz="1600" dirty="0"/>
              <a:t>T</a:t>
            </a:r>
            <a:r>
              <a:rPr lang="en-GB" sz="1600" dirty="0" smtClean="0"/>
              <a:t>ypes </a:t>
            </a:r>
            <a:r>
              <a:rPr lang="en-GB" sz="1600" dirty="0"/>
              <a:t>of land use and human </a:t>
            </a:r>
            <a:r>
              <a:rPr lang="en-GB" sz="1600" dirty="0" smtClean="0"/>
              <a:t>infrastructure</a:t>
            </a:r>
          </a:p>
          <a:p>
            <a:pPr algn="ctr"/>
            <a:r>
              <a:rPr lang="en-GB" sz="1600" dirty="0"/>
              <a:t>L</a:t>
            </a:r>
            <a:r>
              <a:rPr lang="en-GB" sz="1600" dirty="0" smtClean="0"/>
              <a:t>and </a:t>
            </a:r>
            <a:r>
              <a:rPr lang="en-GB" sz="1600" dirty="0"/>
              <a:t>use </a:t>
            </a:r>
            <a:r>
              <a:rPr lang="en-GB" sz="1600" dirty="0" smtClean="0"/>
              <a:t>change </a:t>
            </a:r>
            <a:r>
              <a:rPr lang="en-GB" sz="1600" dirty="0"/>
              <a:t>over </a:t>
            </a:r>
            <a:r>
              <a:rPr lang="en-GB" sz="1600" dirty="0" smtClean="0"/>
              <a:t>time</a:t>
            </a:r>
            <a:endParaRPr lang="en-GB" sz="16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6242" y="6021288"/>
            <a:ext cx="922022" cy="6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766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8" descr="puntia echios - Santa Fe, Galapagos.jpg"/>
          <p:cNvSpPr>
            <a:spLocks noChangeAspect="1" noChangeArrowheads="1"/>
          </p:cNvSpPr>
          <p:nvPr/>
        </p:nvSpPr>
        <p:spPr bwMode="auto">
          <a:xfrm>
            <a:off x="179512" y="188640"/>
            <a:ext cx="8096250" cy="1103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5952093"/>
            <a:ext cx="576064" cy="76459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5989999"/>
            <a:ext cx="1008112" cy="725592"/>
          </a:xfrm>
          <a:prstGeom prst="rect">
            <a:avLst/>
          </a:prstGeom>
        </p:spPr>
      </p:pic>
      <p:sp>
        <p:nvSpPr>
          <p:cNvPr id="20" name="Rectangle 7"/>
          <p:cNvSpPr txBox="1">
            <a:spLocks noChangeArrowheads="1"/>
          </p:cNvSpPr>
          <p:nvPr/>
        </p:nvSpPr>
        <p:spPr bwMode="auto">
          <a:xfrm>
            <a:off x="467544" y="2492896"/>
            <a:ext cx="3635896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415B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70005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7E0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algn="ctr"/>
            <a:r>
              <a:rPr lang="en-GB" sz="1600" dirty="0"/>
              <a:t>Environment Agency records and </a:t>
            </a:r>
            <a:r>
              <a:rPr lang="en-GB" sz="1600" dirty="0" smtClean="0"/>
              <a:t>information</a:t>
            </a:r>
          </a:p>
          <a:p>
            <a:pPr algn="ctr"/>
            <a:r>
              <a:rPr lang="en-GB" sz="1600" dirty="0"/>
              <a:t>T</a:t>
            </a:r>
            <a:r>
              <a:rPr lang="en-GB" sz="1600" dirty="0" smtClean="0"/>
              <a:t>idal records</a:t>
            </a:r>
            <a:endParaRPr lang="en-GB" sz="1600" dirty="0"/>
          </a:p>
          <a:p>
            <a:pPr algn="ctr"/>
            <a:r>
              <a:rPr lang="en-GB" sz="1600" dirty="0"/>
              <a:t>F</a:t>
            </a:r>
            <a:r>
              <a:rPr lang="en-GB" sz="1600" dirty="0" smtClean="0"/>
              <a:t>lood </a:t>
            </a:r>
            <a:r>
              <a:rPr lang="en-GB" sz="1600" dirty="0"/>
              <a:t>risk </a:t>
            </a:r>
            <a:r>
              <a:rPr lang="en-GB" sz="1600" dirty="0" smtClean="0"/>
              <a:t>maps</a:t>
            </a:r>
            <a:endParaRPr lang="en-GB" sz="1600" dirty="0"/>
          </a:p>
          <a:p>
            <a:pPr algn="ctr"/>
            <a:r>
              <a:rPr lang="en-GB" sz="1600" dirty="0" smtClean="0"/>
              <a:t>Media reports </a:t>
            </a:r>
          </a:p>
          <a:p>
            <a:pPr algn="ctr"/>
            <a:r>
              <a:rPr lang="en-GB" sz="1600" dirty="0"/>
              <a:t>P</a:t>
            </a:r>
            <a:r>
              <a:rPr lang="en-GB" sz="1600" dirty="0" smtClean="0"/>
              <a:t>lanning applications</a:t>
            </a:r>
          </a:p>
          <a:p>
            <a:pPr algn="ctr"/>
            <a:r>
              <a:rPr lang="en-GB" sz="1600" dirty="0"/>
              <a:t>L</a:t>
            </a:r>
            <a:r>
              <a:rPr lang="en-GB" sz="1600" dirty="0" smtClean="0"/>
              <a:t>ocal </a:t>
            </a:r>
            <a:r>
              <a:rPr lang="en-GB" sz="1600" dirty="0"/>
              <a:t>guides and </a:t>
            </a:r>
            <a:r>
              <a:rPr lang="en-GB" sz="1600" dirty="0" smtClean="0"/>
              <a:t>publications</a:t>
            </a:r>
          </a:p>
        </p:txBody>
      </p:sp>
      <p:sp>
        <p:nvSpPr>
          <p:cNvPr id="7" name="Rectangle 6"/>
          <p:cNvSpPr/>
          <p:nvPr/>
        </p:nvSpPr>
        <p:spPr>
          <a:xfrm>
            <a:off x="251520" y="5085184"/>
            <a:ext cx="46440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>
                <a:solidFill>
                  <a:srgbClr val="01415B"/>
                </a:solidFill>
              </a:rPr>
              <a:t>e.g., </a:t>
            </a:r>
            <a:r>
              <a:rPr lang="en-GB" sz="1600" b="1" dirty="0" smtClean="0">
                <a:solidFill>
                  <a:srgbClr val="01415B"/>
                </a:solidFill>
              </a:rPr>
              <a:t>Press coverage of local coastal flooding</a:t>
            </a: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1475656" y="307600"/>
            <a:ext cx="5424983" cy="1321200"/>
          </a:xfrm>
          <a:prstGeom prst="rect">
            <a:avLst/>
          </a:prstGeom>
          <a:solidFill>
            <a:srgbClr val="B70005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en-GB" altLang="en-US" sz="2500" b="1" dirty="0" smtClean="0">
                <a:solidFill>
                  <a:schemeClr val="bg1"/>
                </a:solidFill>
              </a:rPr>
              <a:t>Pre-Fieldwork Activities</a:t>
            </a:r>
          </a:p>
          <a:p>
            <a:pPr algn="ctr">
              <a:lnSpc>
                <a:spcPct val="150000"/>
              </a:lnSpc>
            </a:pPr>
            <a:r>
              <a:rPr lang="en-GB" altLang="en-US" sz="2000" b="1" dirty="0" smtClean="0">
                <a:solidFill>
                  <a:schemeClr val="bg1"/>
                </a:solidFill>
              </a:rPr>
              <a:t>Metadata: Other Secondary Data Sources</a:t>
            </a:r>
            <a:endParaRPr lang="en-GB" altLang="en-US" sz="2000" b="1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32228" y="2060848"/>
            <a:ext cx="3567975" cy="3567975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6242" y="6021288"/>
            <a:ext cx="922022" cy="6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85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5952093"/>
            <a:ext cx="576064" cy="76459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5989999"/>
            <a:ext cx="1008112" cy="72559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5496" y="6165304"/>
            <a:ext cx="6048672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u="sng" dirty="0" smtClean="0">
                <a:hlinkClick r:id="rId5"/>
              </a:rPr>
              <a:t>https</a:t>
            </a:r>
            <a:r>
              <a:rPr lang="en-GB" sz="1600" u="sng" dirty="0">
                <a:hlinkClick r:id="rId5"/>
              </a:rPr>
              <a:t>://www.rgs.org/schools/teaching-resources/sampling-techniques/</a:t>
            </a:r>
            <a:endParaRPr lang="en-GB" sz="1600" dirty="0"/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1475656" y="307600"/>
            <a:ext cx="5424983" cy="1321200"/>
          </a:xfrm>
          <a:prstGeom prst="rect">
            <a:avLst/>
          </a:prstGeom>
          <a:solidFill>
            <a:srgbClr val="B70005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en-GB" altLang="en-US" sz="2500" b="1" dirty="0" smtClean="0">
                <a:solidFill>
                  <a:schemeClr val="bg1"/>
                </a:solidFill>
              </a:rPr>
              <a:t>Pre-Fieldwork Activities</a:t>
            </a:r>
          </a:p>
          <a:p>
            <a:pPr algn="ctr">
              <a:lnSpc>
                <a:spcPct val="150000"/>
              </a:lnSpc>
            </a:pPr>
            <a:r>
              <a:rPr lang="en-GB" altLang="en-US" sz="2000" b="1" dirty="0" smtClean="0">
                <a:solidFill>
                  <a:schemeClr val="bg1"/>
                </a:solidFill>
              </a:rPr>
              <a:t>Research Techniques</a:t>
            </a:r>
            <a:endParaRPr lang="en-GB" altLang="en-US" sz="2000" b="1" dirty="0">
              <a:solidFill>
                <a:schemeClr val="bg1"/>
              </a:solidFill>
            </a:endParaRPr>
          </a:p>
        </p:txBody>
      </p:sp>
      <p:sp>
        <p:nvSpPr>
          <p:cNvPr id="14" name="Rectangle 7"/>
          <p:cNvSpPr txBox="1">
            <a:spLocks noChangeArrowheads="1"/>
          </p:cNvSpPr>
          <p:nvPr/>
        </p:nvSpPr>
        <p:spPr bwMode="auto">
          <a:xfrm>
            <a:off x="0" y="2204864"/>
            <a:ext cx="9144000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415B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70005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7E0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algn="ctr"/>
            <a:r>
              <a:rPr lang="en-GB" sz="1600" dirty="0" smtClean="0"/>
              <a:t>Dependent </a:t>
            </a:r>
            <a:r>
              <a:rPr lang="en-GB" sz="1600" dirty="0"/>
              <a:t>on field area/ </a:t>
            </a:r>
            <a:r>
              <a:rPr lang="en-GB" sz="1600" dirty="0" smtClean="0"/>
              <a:t>field sites</a:t>
            </a:r>
            <a:endParaRPr lang="en-GB" sz="1600" dirty="0"/>
          </a:p>
          <a:p>
            <a:pPr lvl="0" algn="ctr"/>
            <a:r>
              <a:rPr lang="en-GB" sz="1600" dirty="0" smtClean="0"/>
              <a:t>Dependent on features &amp; processes to measure</a:t>
            </a:r>
          </a:p>
          <a:p>
            <a:pPr lvl="0" algn="ctr"/>
            <a:r>
              <a:rPr lang="en-GB" sz="1600" dirty="0" smtClean="0"/>
              <a:t>Dependent on research questions and hypotheses</a:t>
            </a:r>
          </a:p>
          <a:p>
            <a:pPr lvl="0" algn="ctr"/>
            <a:r>
              <a:rPr lang="en-GB" sz="1600" dirty="0" smtClean="0"/>
              <a:t>Dependent on spatial and temporal scales of study</a:t>
            </a:r>
          </a:p>
          <a:p>
            <a:pPr lvl="0" algn="ctr"/>
            <a:r>
              <a:rPr lang="en-GB" sz="1600" dirty="0" smtClean="0"/>
              <a:t>Dependent on available resources (i.e., time, money, expertise)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1844824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01415B"/>
                </a:solidFill>
              </a:rPr>
              <a:t>No ‘one size fits all’</a:t>
            </a:r>
            <a:endParaRPr lang="en-GB" sz="1600" b="1" i="1" dirty="0">
              <a:solidFill>
                <a:srgbClr val="01415B"/>
              </a:solidFill>
            </a:endParaRPr>
          </a:p>
        </p:txBody>
      </p:sp>
      <p:pic>
        <p:nvPicPr>
          <p:cNvPr id="17" name="Picture 16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944014"/>
            <a:ext cx="1879854" cy="1879854"/>
          </a:xfrm>
          <a:prstGeom prst="ellipse">
            <a:avLst/>
          </a:prstGeom>
        </p:spPr>
      </p:pic>
      <p:pic>
        <p:nvPicPr>
          <p:cNvPr id="19" name="Picture 18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789" y="3876780"/>
            <a:ext cx="1874326" cy="1874326"/>
          </a:xfrm>
          <a:prstGeom prst="ellipse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3938950"/>
            <a:ext cx="1896211" cy="1896211"/>
          </a:xfrm>
          <a:prstGeom prst="ellipse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26242" y="6021288"/>
            <a:ext cx="922022" cy="6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906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5952093"/>
            <a:ext cx="576064" cy="76459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5989999"/>
            <a:ext cx="1008112" cy="725592"/>
          </a:xfrm>
          <a:prstGeom prst="rect">
            <a:avLst/>
          </a:prstGeom>
        </p:spPr>
      </p:pic>
      <p:sp>
        <p:nvSpPr>
          <p:cNvPr id="16" name="Rectangle 7"/>
          <p:cNvSpPr txBox="1">
            <a:spLocks noChangeArrowheads="1"/>
          </p:cNvSpPr>
          <p:nvPr/>
        </p:nvSpPr>
        <p:spPr bwMode="auto">
          <a:xfrm>
            <a:off x="0" y="2204864"/>
            <a:ext cx="5868144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415B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70005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7E0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algn="ctr"/>
            <a:r>
              <a:rPr lang="en-GB" sz="1600" dirty="0" smtClean="0"/>
              <a:t>Dependent on time available</a:t>
            </a:r>
          </a:p>
          <a:p>
            <a:pPr algn="ctr"/>
            <a:r>
              <a:rPr lang="en-GB" sz="1600" dirty="0" smtClean="0"/>
              <a:t>Dependent on number of sites &amp; transit times</a:t>
            </a:r>
          </a:p>
          <a:p>
            <a:pPr algn="ctr"/>
            <a:r>
              <a:rPr lang="en-GB" sz="1600" dirty="0" smtClean="0"/>
              <a:t>Dependent on number of team members</a:t>
            </a:r>
          </a:p>
          <a:p>
            <a:pPr algn="ctr"/>
            <a:r>
              <a:rPr lang="en-GB" sz="1600" dirty="0" smtClean="0"/>
              <a:t>Dependent on data collection techniques</a:t>
            </a:r>
          </a:p>
          <a:p>
            <a:pPr algn="ctr"/>
            <a:r>
              <a:rPr lang="en-GB" sz="1600" dirty="0" smtClean="0"/>
              <a:t>Mitigate impacts </a:t>
            </a:r>
            <a:r>
              <a:rPr lang="en-GB" sz="1600" dirty="0"/>
              <a:t>of activities on the local environment and </a:t>
            </a:r>
            <a:r>
              <a:rPr lang="en-GB" sz="1600" dirty="0" smtClean="0"/>
              <a:t>habitats, particularly in protected areas (e.g., SSSIs); for example, keep to established paths </a:t>
            </a:r>
          </a:p>
          <a:p>
            <a:pPr algn="ctr"/>
            <a:endParaRPr lang="en-GB" sz="1600" dirty="0" smtClean="0"/>
          </a:p>
        </p:txBody>
      </p:sp>
      <p:sp>
        <p:nvSpPr>
          <p:cNvPr id="12" name="Rectangle 11"/>
          <p:cNvSpPr/>
          <p:nvPr/>
        </p:nvSpPr>
        <p:spPr>
          <a:xfrm>
            <a:off x="211517" y="1835532"/>
            <a:ext cx="58006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 smtClean="0">
                <a:solidFill>
                  <a:srgbClr val="B70005"/>
                </a:solidFill>
              </a:rPr>
              <a:t>Field Plan</a:t>
            </a:r>
            <a:endParaRPr lang="en-GB" b="1" dirty="0">
              <a:solidFill>
                <a:srgbClr val="B70005"/>
              </a:solidFill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1475656" y="307600"/>
            <a:ext cx="5424983" cy="1321200"/>
          </a:xfrm>
          <a:prstGeom prst="rect">
            <a:avLst/>
          </a:prstGeom>
          <a:solidFill>
            <a:srgbClr val="B70005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en-GB" altLang="en-US" sz="2500" b="1" dirty="0" smtClean="0">
                <a:solidFill>
                  <a:schemeClr val="bg1"/>
                </a:solidFill>
              </a:rPr>
              <a:t>Pre-Fieldwork Activities</a:t>
            </a:r>
          </a:p>
          <a:p>
            <a:pPr algn="ctr">
              <a:lnSpc>
                <a:spcPct val="150000"/>
              </a:lnSpc>
            </a:pPr>
            <a:r>
              <a:rPr lang="en-GB" altLang="en-US" sz="2000" b="1" dirty="0" smtClean="0">
                <a:solidFill>
                  <a:schemeClr val="bg1"/>
                </a:solidFill>
              </a:rPr>
              <a:t>Logistical Planning</a:t>
            </a:r>
            <a:endParaRPr lang="en-GB" altLang="en-US" sz="20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544" y="4329368"/>
            <a:ext cx="2372019" cy="2379943"/>
          </a:xfrm>
          <a:prstGeom prst="ellipse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4319776"/>
            <a:ext cx="2383312" cy="2358640"/>
          </a:xfrm>
          <a:prstGeom prst="ellipse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452" y="2060848"/>
            <a:ext cx="2905727" cy="2905727"/>
          </a:xfrm>
          <a:prstGeom prst="ellipse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6242" y="6021288"/>
            <a:ext cx="922022" cy="6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276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Roles LS in championing skills">
  <a:themeElements>
    <a:clrScheme name="RGS-IBG master slide 8">
      <a:dk1>
        <a:srgbClr val="000000"/>
      </a:dk1>
      <a:lt1>
        <a:srgbClr val="FFFFFF"/>
      </a:lt1>
      <a:dk2>
        <a:srgbClr val="000000"/>
      </a:dk2>
      <a:lt2>
        <a:srgbClr val="666699"/>
      </a:lt2>
      <a:accent1>
        <a:srgbClr val="FF9900"/>
      </a:accent1>
      <a:accent2>
        <a:srgbClr val="FF0000"/>
      </a:accent2>
      <a:accent3>
        <a:srgbClr val="FFFFFF"/>
      </a:accent3>
      <a:accent4>
        <a:srgbClr val="000000"/>
      </a:accent4>
      <a:accent5>
        <a:srgbClr val="FFCAAA"/>
      </a:accent5>
      <a:accent6>
        <a:srgbClr val="E70000"/>
      </a:accent6>
      <a:hlink>
        <a:srgbClr val="336699"/>
      </a:hlink>
      <a:folHlink>
        <a:srgbClr val="808080"/>
      </a:folHlink>
    </a:clrScheme>
    <a:fontScheme name="RGS-IBG master slide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GS-IBG master slide 1">
        <a:dk1>
          <a:srgbClr val="25252F"/>
        </a:dk1>
        <a:lt1>
          <a:srgbClr val="9999FF"/>
        </a:lt1>
        <a:dk2>
          <a:srgbClr val="000000"/>
        </a:dk2>
        <a:lt2>
          <a:srgbClr val="FFFFFF"/>
        </a:lt2>
        <a:accent1>
          <a:srgbClr val="3366FF"/>
        </a:accent1>
        <a:accent2>
          <a:srgbClr val="003399"/>
        </a:accent2>
        <a:accent3>
          <a:srgbClr val="AAAAAA"/>
        </a:accent3>
        <a:accent4>
          <a:srgbClr val="8282DA"/>
        </a:accent4>
        <a:accent5>
          <a:srgbClr val="ADB8FF"/>
        </a:accent5>
        <a:accent6>
          <a:srgbClr val="002D8A"/>
        </a:accent6>
        <a:hlink>
          <a:srgbClr val="0099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GS-IBG master slide 2">
        <a:dk1>
          <a:srgbClr val="314183"/>
        </a:dk1>
        <a:lt1>
          <a:srgbClr val="FFFFFF"/>
        </a:lt1>
        <a:dk2>
          <a:srgbClr val="0B1E45"/>
        </a:dk2>
        <a:lt2>
          <a:srgbClr val="FFFFFF"/>
        </a:lt2>
        <a:accent1>
          <a:srgbClr val="6666FF"/>
        </a:accent1>
        <a:accent2>
          <a:srgbClr val="0066FF"/>
        </a:accent2>
        <a:accent3>
          <a:srgbClr val="AAABB0"/>
        </a:accent3>
        <a:accent4>
          <a:srgbClr val="DADADA"/>
        </a:accent4>
        <a:accent5>
          <a:srgbClr val="B8B8FF"/>
        </a:accent5>
        <a:accent6>
          <a:srgbClr val="005CE7"/>
        </a:accent6>
        <a:hlink>
          <a:srgbClr val="0066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GS-IBG master slide 3">
        <a:dk1>
          <a:srgbClr val="194349"/>
        </a:dk1>
        <a:lt1>
          <a:srgbClr val="FFFFCC"/>
        </a:lt1>
        <a:dk2>
          <a:srgbClr val="006666"/>
        </a:dk2>
        <a:lt2>
          <a:srgbClr val="FFFFFF"/>
        </a:lt2>
        <a:accent1>
          <a:srgbClr val="99CC00"/>
        </a:accent1>
        <a:accent2>
          <a:srgbClr val="00B6B2"/>
        </a:accent2>
        <a:accent3>
          <a:srgbClr val="AAB8B8"/>
        </a:accent3>
        <a:accent4>
          <a:srgbClr val="DADAAE"/>
        </a:accent4>
        <a:accent5>
          <a:srgbClr val="CAE2AA"/>
        </a:accent5>
        <a:accent6>
          <a:srgbClr val="00A5A1"/>
        </a:accent6>
        <a:hlink>
          <a:srgbClr val="669900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GS-IBG master slide 4">
        <a:dk1>
          <a:srgbClr val="194349"/>
        </a:dk1>
        <a:lt1>
          <a:srgbClr val="FFFFCC"/>
        </a:lt1>
        <a:dk2>
          <a:srgbClr val="0000FF"/>
        </a:dk2>
        <a:lt2>
          <a:srgbClr val="FFFFFF"/>
        </a:lt2>
        <a:accent1>
          <a:srgbClr val="0099FF"/>
        </a:accent1>
        <a:accent2>
          <a:srgbClr val="33CC33"/>
        </a:accent2>
        <a:accent3>
          <a:srgbClr val="AAAAFF"/>
        </a:accent3>
        <a:accent4>
          <a:srgbClr val="DADAAE"/>
        </a:accent4>
        <a:accent5>
          <a:srgbClr val="AACAFF"/>
        </a:accent5>
        <a:accent6>
          <a:srgbClr val="2DB92D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GS-IBG master slide 5">
        <a:dk1>
          <a:srgbClr val="194349"/>
        </a:dk1>
        <a:lt1>
          <a:srgbClr val="FFFFCC"/>
        </a:lt1>
        <a:dk2>
          <a:srgbClr val="72A497"/>
        </a:dk2>
        <a:lt2>
          <a:srgbClr val="000000"/>
        </a:lt2>
        <a:accent1>
          <a:srgbClr val="805D32"/>
        </a:accent1>
        <a:accent2>
          <a:srgbClr val="7D2F3C"/>
        </a:accent2>
        <a:accent3>
          <a:srgbClr val="BCCFC9"/>
        </a:accent3>
        <a:accent4>
          <a:srgbClr val="DADAAE"/>
        </a:accent4>
        <a:accent5>
          <a:srgbClr val="C0B6AD"/>
        </a:accent5>
        <a:accent6>
          <a:srgbClr val="712A35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GS-IBG master slide 6">
        <a:dk1>
          <a:srgbClr val="1C1C1C"/>
        </a:dk1>
        <a:lt1>
          <a:srgbClr val="FFFFFF"/>
        </a:lt1>
        <a:dk2>
          <a:srgbClr val="710F0F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BB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666699"/>
        </a:hlink>
        <a:folHlink>
          <a:srgbClr val="99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GS-IBG master slide 7">
        <a:dk1>
          <a:srgbClr val="336666"/>
        </a:dk1>
        <a:lt1>
          <a:srgbClr val="FFFFFF"/>
        </a:lt1>
        <a:dk2>
          <a:srgbClr val="000000"/>
        </a:dk2>
        <a:lt2>
          <a:srgbClr val="666699"/>
        </a:lt2>
        <a:accent1>
          <a:srgbClr val="99CCCC"/>
        </a:accent1>
        <a:accent2>
          <a:srgbClr val="CCCCCC"/>
        </a:accent2>
        <a:accent3>
          <a:srgbClr val="FFFFFF"/>
        </a:accent3>
        <a:accent4>
          <a:srgbClr val="2A5656"/>
        </a:accent4>
        <a:accent5>
          <a:srgbClr val="CAE2E2"/>
        </a:accent5>
        <a:accent6>
          <a:srgbClr val="B9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GS-IBG master slide 8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336699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GS-IBG master slide 9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CC33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B98A00"/>
        </a:accent6>
        <a:hlink>
          <a:srgbClr val="CC66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GS-IBG master slide 10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666699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B8CA"/>
        </a:accent5>
        <a:accent6>
          <a:srgbClr val="8A8AE7"/>
        </a:accent6>
        <a:hlink>
          <a:srgbClr val="3366FF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Roles LS in championing skills</Template>
  <TotalTime>13892</TotalTime>
  <Words>5277</Words>
  <Application>Microsoft Macintosh PowerPoint</Application>
  <PresentationFormat>On-screen Show (4:3)</PresentationFormat>
  <Paragraphs>524</Paragraphs>
  <Slides>38</Slides>
  <Notes>38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Roles LS in championing skills</vt:lpstr>
      <vt:lpstr>Integrating Professional River Study Techniques into School Fieldwork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Roles of LS in championing HSS skills</dc:title>
  <dc:creator>Rita Gardner</dc:creator>
  <cp:lastModifiedBy>Author A</cp:lastModifiedBy>
  <cp:revision>385</cp:revision>
  <cp:lastPrinted>2017-01-24T12:09:05Z</cp:lastPrinted>
  <dcterms:created xsi:type="dcterms:W3CDTF">2017-01-25T09:00:10Z</dcterms:created>
  <dcterms:modified xsi:type="dcterms:W3CDTF">2018-11-15T16:29:52Z</dcterms:modified>
</cp:coreProperties>
</file>