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91" r:id="rId3"/>
    <p:sldId id="292" r:id="rId4"/>
    <p:sldId id="293" r:id="rId5"/>
    <p:sldId id="279" r:id="rId6"/>
    <p:sldId id="281" r:id="rId7"/>
    <p:sldId id="301" r:id="rId8"/>
    <p:sldId id="282" r:id="rId9"/>
    <p:sldId id="283" r:id="rId10"/>
    <p:sldId id="284" r:id="rId11"/>
    <p:sldId id="294" r:id="rId12"/>
    <p:sldId id="299" r:id="rId13"/>
    <p:sldId id="295" r:id="rId14"/>
    <p:sldId id="296" r:id="rId15"/>
    <p:sldId id="297" r:id="rId16"/>
    <p:sldId id="298" r:id="rId17"/>
    <p:sldId id="300"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15" d="100"/>
          <a:sy n="115" d="100"/>
        </p:scale>
        <p:origin x="153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569785-461E-4685-AC18-B4C54A7DEF41}" type="datetimeFigureOut">
              <a:rPr lang="en-GB" smtClean="0"/>
              <a:t>26/02/2020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EA51CE-D74D-4562-872C-D265DF02B6A2}" type="slidenum">
              <a:rPr lang="en-GB" smtClean="0"/>
              <a:t>‹#›</a:t>
            </a:fld>
            <a:endParaRPr lang="en-GB"/>
          </a:p>
        </p:txBody>
      </p:sp>
    </p:spTree>
    <p:extLst>
      <p:ext uri="{BB962C8B-B14F-4D97-AF65-F5344CB8AC3E}">
        <p14:creationId xmlns:p14="http://schemas.microsoft.com/office/powerpoint/2010/main" val="321826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D3223-929E-4133-A4FE-51172F016869}" type="datetimeFigureOut">
              <a:rPr lang="en-GB" smtClean="0"/>
              <a:pPr/>
              <a:t>26/02/2020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100C7-46CE-48BF-AD34-09D30A0727D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guardian.com/environment/2019/dec/10/venice-floods-sea-level-rise-mose-project" TargetMode="External"/><Relationship Id="rId2" Type="http://schemas.openxmlformats.org/officeDocument/2006/relationships/hyperlink" Target="https://www.youtube.com/watch?v=O2alRTLibvo&amp;feature=youtu.b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uk.reuters.com/article/uk-italy-venice/italys-venice-to-charge-admission-fees-for-tourists-idUKKCN1QG1F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ndex.php?curid=606582"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globeandmail.com/world/article-venices-identity-is-threatened-by-mass-tourism-and-flooding-the-city/" TargetMode="External"/><Relationship Id="rId2" Type="http://schemas.openxmlformats.org/officeDocument/2006/relationships/hyperlink" Target="https://veneziaautentica.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fairbnb.coop/" TargetMode="External"/><Relationship Id="rId2" Type="http://schemas.openxmlformats.org/officeDocument/2006/relationships/hyperlink" Target="https://www.ft.com/content/2fe06a7c-cb2a-11e9-af46-b09e8bfe60c0" TargetMode="External"/><Relationship Id="rId1" Type="http://schemas.openxmlformats.org/officeDocument/2006/relationships/slideLayout" Target="../slideLayouts/slideLayout2.xml"/><Relationship Id="rId4" Type="http://schemas.openxmlformats.org/officeDocument/2006/relationships/hyperlink" Target="https://edition.cnn.com/travel/article/venice-overtourism-situation-flooding/index.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t.com/content/2c045b78-1514-11ea-9ee4-11f260415385" TargetMode="External"/><Relationship Id="rId2" Type="http://schemas.openxmlformats.org/officeDocument/2006/relationships/hyperlink" Target="https://www.theweek.co.uk/104165/why-venice-is-fighting-for-autonomy" TargetMode="External"/><Relationship Id="rId1" Type="http://schemas.openxmlformats.org/officeDocument/2006/relationships/slideLayout" Target="../slideLayouts/slideLayout2.xml"/><Relationship Id="rId5" Type="http://schemas.openxmlformats.org/officeDocument/2006/relationships/hyperlink" Target="https://weareherevenice.org/future-venice-depends-referendum/" TargetMode="External"/><Relationship Id="rId4" Type="http://schemas.openxmlformats.org/officeDocument/2006/relationships/hyperlink" Target="https://www.theguardian.com/world/2019/dec/01/venice-referendum-autonomy-independence-mestre-depopula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theguardian.com/cities/2019/apr/30/sinking-city-how-venice-is-managing-europes-worst-tourism-crisi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MmQbEgUVz4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hjfHb4huiG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75" y="404664"/>
            <a:ext cx="9130756" cy="6083656"/>
          </a:xfrm>
          <a:prstGeom prst="rect">
            <a:avLst/>
          </a:prstGeom>
        </p:spPr>
      </p:pic>
      <p:sp>
        <p:nvSpPr>
          <p:cNvPr id="2" name="Title 1"/>
          <p:cNvSpPr>
            <a:spLocks noGrp="1"/>
          </p:cNvSpPr>
          <p:nvPr>
            <p:ph type="ctrTitle"/>
          </p:nvPr>
        </p:nvSpPr>
        <p:spPr>
          <a:xfrm>
            <a:off x="669568" y="404664"/>
            <a:ext cx="7772400" cy="1470025"/>
          </a:xfrm>
        </p:spPr>
        <p:txBody>
          <a:bodyPr>
            <a:normAutofit/>
          </a:bodyPr>
          <a:lstStyle/>
          <a:p>
            <a:r>
              <a:rPr lang="en-GB" sz="2900" b="1" dirty="0" smtClean="0">
                <a:solidFill>
                  <a:srgbClr val="FFFF00"/>
                </a:solidFill>
              </a:rPr>
              <a:t>Venice as a changing place: old concerns and new challenges</a:t>
            </a:r>
            <a:endParaRPr lang="en-GB" sz="2900" b="1" dirty="0">
              <a:solidFill>
                <a:srgbClr val="FFFF00"/>
              </a:solidFill>
            </a:endParaRPr>
          </a:p>
        </p:txBody>
      </p:sp>
      <p:sp>
        <p:nvSpPr>
          <p:cNvPr id="4" name="TextBox 3"/>
          <p:cNvSpPr txBox="1"/>
          <p:nvPr/>
        </p:nvSpPr>
        <p:spPr>
          <a:xfrm>
            <a:off x="3493081" y="6500465"/>
            <a:ext cx="5642057" cy="307777"/>
          </a:xfrm>
          <a:prstGeom prst="rect">
            <a:avLst/>
          </a:prstGeom>
          <a:noFill/>
        </p:spPr>
        <p:txBody>
          <a:bodyPr wrap="square" rtlCol="0">
            <a:spAutoFit/>
          </a:bodyPr>
          <a:lstStyle/>
          <a:p>
            <a:r>
              <a:rPr lang="en-GB" sz="1400" b="1" dirty="0" smtClean="0"/>
              <a:t>View of St Mark’s Campanile and the Doge’s Palace © photo Jasper Sodha</a:t>
            </a:r>
            <a:endParaRPr lang="en-GB" sz="1400" b="1" dirty="0"/>
          </a:p>
        </p:txBody>
      </p:sp>
      <p:sp>
        <p:nvSpPr>
          <p:cNvPr id="6" name="Subtitle 2"/>
          <p:cNvSpPr txBox="1">
            <a:spLocks/>
          </p:cNvSpPr>
          <p:nvPr/>
        </p:nvSpPr>
        <p:spPr>
          <a:xfrm>
            <a:off x="1371600" y="5385470"/>
            <a:ext cx="6400800" cy="1114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500" b="1" i="1" dirty="0" smtClean="0">
                <a:solidFill>
                  <a:srgbClr val="FFFF00"/>
                </a:solidFill>
              </a:rPr>
              <a:t>lesson 4: part 2 governance and economic and challenges</a:t>
            </a:r>
            <a:endParaRPr lang="en-GB" sz="2500" b="1" i="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424" y="116632"/>
            <a:ext cx="4645376" cy="504056"/>
          </a:xfrm>
        </p:spPr>
        <p:txBody>
          <a:bodyPr>
            <a:normAutofit fontScale="90000"/>
          </a:bodyPr>
          <a:lstStyle/>
          <a:p>
            <a:r>
              <a:rPr lang="en-GB" sz="2000" dirty="0" smtClean="0"/>
              <a:t>Salt efflorescence on an interior wall in Venice.</a:t>
            </a:r>
            <a:endParaRPr lang="en-GB" sz="2000" dirty="0"/>
          </a:p>
        </p:txBody>
      </p:sp>
      <p:sp>
        <p:nvSpPr>
          <p:cNvPr id="5" name="Content Placeholder 4"/>
          <p:cNvSpPr>
            <a:spLocks noGrp="1"/>
          </p:cNvSpPr>
          <p:nvPr>
            <p:ph idx="1"/>
          </p:nvPr>
        </p:nvSpPr>
        <p:spPr>
          <a:xfrm>
            <a:off x="0" y="5540654"/>
            <a:ext cx="4413377" cy="1213449"/>
          </a:xfrm>
        </p:spPr>
        <p:txBody>
          <a:bodyPr>
            <a:noAutofit/>
          </a:bodyPr>
          <a:lstStyle/>
          <a:p>
            <a:r>
              <a:rPr lang="en-GB" sz="1400" dirty="0" smtClean="0"/>
              <a:t>When sea water makes contact with porous material (such as bricks) capillary action draws the moisture upwards, and salts precipitating out of solution inside bricks weaken them, thereby undermining the structural integrity of buildings. </a:t>
            </a:r>
            <a:endParaRPr lang="en-GB" sz="14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49053" y="932583"/>
            <a:ext cx="5220880" cy="39156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87747" y="1388246"/>
            <a:ext cx="5921896" cy="4441422"/>
          </a:xfrm>
          <a:prstGeom prst="rect">
            <a:avLst/>
          </a:prstGeom>
        </p:spPr>
      </p:pic>
      <p:sp>
        <p:nvSpPr>
          <p:cNvPr id="3" name="TextBox 2"/>
          <p:cNvSpPr txBox="1"/>
          <p:nvPr/>
        </p:nvSpPr>
        <p:spPr>
          <a:xfrm>
            <a:off x="8275411" y="6147379"/>
            <a:ext cx="579389" cy="369332"/>
          </a:xfrm>
          <a:prstGeom prst="rect">
            <a:avLst/>
          </a:prstGeom>
          <a:noFill/>
        </p:spPr>
        <p:txBody>
          <a:bodyPr wrap="none" rtlCol="0">
            <a:spAutoFit/>
          </a:bodyPr>
          <a:lstStyle/>
          <a:p>
            <a:r>
              <a:rPr lang="en-GB" b="1" dirty="0" smtClean="0">
                <a:solidFill>
                  <a:srgbClr val="FFFF00"/>
                </a:solidFill>
              </a:rPr>
              <a:t>DEA</a:t>
            </a:r>
            <a:endParaRPr lang="en-GB" b="1" dirty="0">
              <a:solidFill>
                <a:srgbClr val="FFFF00"/>
              </a:solidFill>
            </a:endParaRPr>
          </a:p>
        </p:txBody>
      </p:sp>
      <p:sp>
        <p:nvSpPr>
          <p:cNvPr id="7" name="TextBox 6"/>
          <p:cNvSpPr txBox="1"/>
          <p:nvPr/>
        </p:nvSpPr>
        <p:spPr>
          <a:xfrm>
            <a:off x="3630035" y="5131521"/>
            <a:ext cx="579389" cy="369332"/>
          </a:xfrm>
          <a:prstGeom prst="rect">
            <a:avLst/>
          </a:prstGeom>
          <a:noFill/>
        </p:spPr>
        <p:txBody>
          <a:bodyPr wrap="none" rtlCol="0">
            <a:spAutoFit/>
          </a:bodyPr>
          <a:lstStyle/>
          <a:p>
            <a:r>
              <a:rPr lang="en-GB" b="1" dirty="0" smtClean="0">
                <a:solidFill>
                  <a:srgbClr val="FFFF00"/>
                </a:solidFill>
              </a:rPr>
              <a:t>DEA</a:t>
            </a:r>
            <a:endParaRPr lang="en-GB" b="1" dirty="0">
              <a:solidFill>
                <a:srgbClr val="FFFF00"/>
              </a:solidFill>
            </a:endParaRPr>
          </a:p>
        </p:txBody>
      </p:sp>
    </p:spTree>
    <p:extLst>
      <p:ext uri="{BB962C8B-B14F-4D97-AF65-F5344CB8AC3E}">
        <p14:creationId xmlns:p14="http://schemas.microsoft.com/office/powerpoint/2010/main" val="181920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Autofit/>
          </a:bodyPr>
          <a:lstStyle/>
          <a:p>
            <a:r>
              <a:rPr lang="en-GB" sz="3200" dirty="0" smtClean="0"/>
              <a:t>Economic costs with the MOSE scheme</a:t>
            </a:r>
            <a:endParaRPr lang="en-GB" sz="3200" dirty="0"/>
          </a:p>
        </p:txBody>
      </p:sp>
      <p:sp>
        <p:nvSpPr>
          <p:cNvPr id="3" name="Content Placeholder 2"/>
          <p:cNvSpPr>
            <a:spLocks noGrp="1"/>
          </p:cNvSpPr>
          <p:nvPr>
            <p:ph idx="1"/>
          </p:nvPr>
        </p:nvSpPr>
        <p:spPr>
          <a:xfrm>
            <a:off x="457200" y="1340768"/>
            <a:ext cx="8229600" cy="5184576"/>
          </a:xfrm>
        </p:spPr>
        <p:txBody>
          <a:bodyPr>
            <a:normAutofit fontScale="62500" lnSpcReduction="20000"/>
          </a:bodyPr>
          <a:lstStyle/>
          <a:p>
            <a:r>
              <a:rPr lang="en-GB" dirty="0" smtClean="0"/>
              <a:t>The MOSE scheme is a large tidal barrier project (conceived in the 1980s, with work starting in 2003) with a total cost of over 5 billion euros. Sets of gates at the three inlets to the Lagoon of Venice (Lido, </a:t>
            </a:r>
            <a:r>
              <a:rPr lang="en-GB" dirty="0" err="1" smtClean="0"/>
              <a:t>Malamocco</a:t>
            </a:r>
            <a:r>
              <a:rPr lang="en-GB" dirty="0" smtClean="0"/>
              <a:t>, Chioggia) are designed to be closed to the Adriatic Sea when a tidal level of +110cm is forecast (which would otherwise flood about 15% of the historic city).</a:t>
            </a:r>
          </a:p>
          <a:p>
            <a:r>
              <a:rPr lang="en-GB" dirty="0" smtClean="0"/>
              <a:t>There are many problems with the scheme:</a:t>
            </a:r>
          </a:p>
          <a:p>
            <a:pPr lvl="1"/>
            <a:r>
              <a:rPr lang="en-GB" dirty="0" smtClean="0"/>
              <a:t>It is over budget (by about 3 times original cost estimate) and very delayed (originally planned for 2011, now expected to be complete by the end of 2021)</a:t>
            </a:r>
          </a:p>
          <a:p>
            <a:pPr lvl="1"/>
            <a:r>
              <a:rPr lang="en-GB" dirty="0" smtClean="0"/>
              <a:t>There was a corruption scandal in 2014 associated with it</a:t>
            </a:r>
          </a:p>
          <a:p>
            <a:pPr lvl="1"/>
            <a:r>
              <a:rPr lang="en-GB" dirty="0" smtClean="0"/>
              <a:t>There are design flaws</a:t>
            </a:r>
          </a:p>
          <a:p>
            <a:pPr lvl="1"/>
            <a:r>
              <a:rPr lang="en-GB" dirty="0" smtClean="0"/>
              <a:t>Once complete, maintenance of the structures could cost about 80 million euros a year</a:t>
            </a:r>
          </a:p>
          <a:p>
            <a:r>
              <a:rPr lang="en-GB" dirty="0" smtClean="0"/>
              <a:t>See the links below for more information about the scheme and its problems:</a:t>
            </a:r>
          </a:p>
          <a:p>
            <a:pPr lvl="1"/>
            <a:r>
              <a:rPr lang="en-GB" dirty="0">
                <a:hlinkClick r:id="rId2"/>
              </a:rPr>
              <a:t>https://</a:t>
            </a:r>
            <a:r>
              <a:rPr lang="en-GB" dirty="0" smtClean="0">
                <a:hlinkClick r:id="rId2"/>
              </a:rPr>
              <a:t>www.youtube.com/watch?v=O2alRTLibvo&amp;feature=youtu.be</a:t>
            </a:r>
            <a:endParaRPr lang="en-GB" dirty="0" smtClean="0"/>
          </a:p>
          <a:p>
            <a:pPr lvl="1"/>
            <a:r>
              <a:rPr lang="en-GB" dirty="0">
                <a:hlinkClick r:id="rId3"/>
              </a:rPr>
              <a:t>https://</a:t>
            </a:r>
            <a:r>
              <a:rPr lang="en-GB" dirty="0" smtClean="0">
                <a:hlinkClick r:id="rId3"/>
              </a:rPr>
              <a:t>www.theguardian.com/environment/2019/dec/10/venice-floods-sea-level-rise-mose-project</a:t>
            </a:r>
            <a:endParaRPr lang="en-GB" dirty="0" smtClean="0"/>
          </a:p>
          <a:p>
            <a:pPr lvl="1"/>
            <a:endParaRPr lang="en-GB" dirty="0" smtClean="0"/>
          </a:p>
          <a:p>
            <a:pPr lvl="1"/>
            <a:endParaRPr lang="en-GB" dirty="0" smtClean="0"/>
          </a:p>
          <a:p>
            <a:pPr lvl="1"/>
            <a:endParaRPr lang="en-GB" dirty="0"/>
          </a:p>
        </p:txBody>
      </p:sp>
    </p:spTree>
    <p:extLst>
      <p:ext uri="{BB962C8B-B14F-4D97-AF65-F5344CB8AC3E}">
        <p14:creationId xmlns:p14="http://schemas.microsoft.com/office/powerpoint/2010/main" val="1236900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3200" dirty="0" smtClean="0"/>
              <a:t>A way of raising more money</a:t>
            </a:r>
            <a:endParaRPr lang="en-GB" sz="3200" dirty="0"/>
          </a:p>
        </p:txBody>
      </p:sp>
      <p:sp>
        <p:nvSpPr>
          <p:cNvPr id="3" name="Content Placeholder 2"/>
          <p:cNvSpPr>
            <a:spLocks noGrp="1"/>
          </p:cNvSpPr>
          <p:nvPr>
            <p:ph idx="1"/>
          </p:nvPr>
        </p:nvSpPr>
        <p:spPr>
          <a:xfrm>
            <a:off x="457200" y="1052736"/>
            <a:ext cx="8229600" cy="5256584"/>
          </a:xfrm>
        </p:spPr>
        <p:txBody>
          <a:bodyPr>
            <a:normAutofit fontScale="85000" lnSpcReduction="20000"/>
          </a:bodyPr>
          <a:lstStyle/>
          <a:p>
            <a:r>
              <a:rPr lang="en-GB" dirty="0" smtClean="0"/>
              <a:t>The high numbers of tourists put a lot of stress on the historic city’s infrastructure (especially for cleaning and waste management).</a:t>
            </a:r>
          </a:p>
          <a:p>
            <a:r>
              <a:rPr lang="en-GB" dirty="0" smtClean="0"/>
              <a:t>Starting in 2020, an entry fee of up to 10 euros, depending on time of year and date, will need to be paid for all day visitors (over the age of six).</a:t>
            </a:r>
          </a:p>
          <a:p>
            <a:r>
              <a:rPr lang="en-GB" dirty="0" smtClean="0"/>
              <a:t>Visitors who stay the night in Venice will be exempt from this, as there is already a city tax added to hotel charges.</a:t>
            </a:r>
          </a:p>
          <a:p>
            <a:r>
              <a:rPr lang="en-GB" dirty="0" smtClean="0"/>
              <a:t>This new fee will generate around 50 million euros of additional funds.</a:t>
            </a:r>
          </a:p>
          <a:p>
            <a:r>
              <a:rPr lang="en-GB" dirty="0">
                <a:hlinkClick r:id="rId2"/>
              </a:rPr>
              <a:t>https://uk.reuters.com/article/uk-italy-venice/italys-venice-to-charge-admission-fees-for-tourists-idUKKCN1QG1F4</a:t>
            </a:r>
            <a:endParaRPr lang="en-GB" dirty="0"/>
          </a:p>
          <a:p>
            <a:endParaRPr lang="en-GB" dirty="0"/>
          </a:p>
        </p:txBody>
      </p:sp>
    </p:spTree>
    <p:extLst>
      <p:ext uri="{BB962C8B-B14F-4D97-AF65-F5344CB8AC3E}">
        <p14:creationId xmlns:p14="http://schemas.microsoft.com/office/powerpoint/2010/main" val="1636411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sz="3200" dirty="0" smtClean="0"/>
              <a:t>Some possible solutions to diversify the economy</a:t>
            </a:r>
            <a:endParaRPr lang="en-GB" sz="3200" dirty="0"/>
          </a:p>
        </p:txBody>
      </p:sp>
      <p:sp>
        <p:nvSpPr>
          <p:cNvPr id="3" name="Content Placeholder 2"/>
          <p:cNvSpPr>
            <a:spLocks noGrp="1"/>
          </p:cNvSpPr>
          <p:nvPr>
            <p:ph idx="1"/>
          </p:nvPr>
        </p:nvSpPr>
        <p:spPr>
          <a:xfrm>
            <a:off x="457200" y="836712"/>
            <a:ext cx="8229600" cy="964704"/>
          </a:xfrm>
        </p:spPr>
        <p:txBody>
          <a:bodyPr>
            <a:normAutofit/>
          </a:bodyPr>
          <a:lstStyle/>
          <a:p>
            <a:r>
              <a:rPr lang="en-GB" sz="1800" dirty="0" smtClean="0"/>
              <a:t>Venice’s reliance on tourism for most of its revenue is relatively recent in the city’s long history. As illustrated in this painting by Canaletto, the city was previously a major centre for both manufacturing (e.g. ship building and glass) and trade. </a:t>
            </a:r>
            <a:endParaRPr lang="en-GB" sz="1800" dirty="0"/>
          </a:p>
        </p:txBody>
      </p:sp>
      <p:pic>
        <p:nvPicPr>
          <p:cNvPr id="4" name="Picture 2" descr="https://upload.wikimedia.org/wikipedia/commons/2/2e/View_of_the_entrance_to_the_Arsenal_by_Canaletto%2C_17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10" y="1801416"/>
            <a:ext cx="7625780" cy="45447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3568" y="6346193"/>
            <a:ext cx="6246440" cy="400110"/>
          </a:xfrm>
          <a:prstGeom prst="rect">
            <a:avLst/>
          </a:prstGeom>
        </p:spPr>
        <p:txBody>
          <a:bodyPr wrap="square">
            <a:spAutoFit/>
          </a:bodyPr>
          <a:lstStyle/>
          <a:p>
            <a:r>
              <a:rPr lang="en-GB" sz="1000" dirty="0"/>
              <a:t>By Canaletto - Web Gallery of Art:   Image  Info about artwork Transferred from </a:t>
            </a:r>
            <a:r>
              <a:rPr lang="en-GB" sz="1000" dirty="0" err="1"/>
              <a:t>en.wikipedia</a:t>
            </a:r>
            <a:r>
              <a:rPr lang="en-GB" sz="1000" dirty="0"/>
              <a:t> to Commons. ([1]) —</a:t>
            </a:r>
            <a:r>
              <a:rPr lang="en-GB" sz="1000" dirty="0" err="1"/>
              <a:t>Dacxjo</a:t>
            </a:r>
            <a:r>
              <a:rPr lang="en-GB" sz="1000" dirty="0"/>
              <a:t> 17:47, 1 March 2006 (UTC), Public Domain, </a:t>
            </a:r>
            <a:r>
              <a:rPr lang="en-GB" sz="1000" dirty="0">
                <a:hlinkClick r:id="rId3"/>
              </a:rPr>
              <a:t>https://</a:t>
            </a:r>
            <a:r>
              <a:rPr lang="en-GB" sz="1000" dirty="0" smtClean="0">
                <a:hlinkClick r:id="rId3"/>
              </a:rPr>
              <a:t>commons.wikimedia.org/w/index.php?curid=606582</a:t>
            </a:r>
            <a:r>
              <a:rPr lang="en-GB" sz="1000" dirty="0" smtClean="0"/>
              <a:t> </a:t>
            </a:r>
            <a:endParaRPr lang="en-GB" sz="1000" dirty="0"/>
          </a:p>
        </p:txBody>
      </p:sp>
    </p:spTree>
    <p:extLst>
      <p:ext uri="{BB962C8B-B14F-4D97-AF65-F5344CB8AC3E}">
        <p14:creationId xmlns:p14="http://schemas.microsoft.com/office/powerpoint/2010/main" val="2462894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GB" sz="2800" dirty="0" smtClean="0"/>
              <a:t>There are areas of the historic city, such as the Arsenale, that are less frequented and could be regenerated.</a:t>
            </a:r>
            <a:endParaRPr lang="en-GB" sz="2800" dirty="0"/>
          </a:p>
        </p:txBody>
      </p:sp>
      <p:sp>
        <p:nvSpPr>
          <p:cNvPr id="3" name="Content Placeholder 2"/>
          <p:cNvSpPr>
            <a:spLocks noGrp="1"/>
          </p:cNvSpPr>
          <p:nvPr>
            <p:ph idx="1"/>
          </p:nvPr>
        </p:nvSpPr>
        <p:spPr>
          <a:xfrm>
            <a:off x="444376" y="6165304"/>
            <a:ext cx="8229600" cy="532656"/>
          </a:xfrm>
        </p:spPr>
        <p:txBody>
          <a:bodyPr>
            <a:normAutofit/>
          </a:bodyPr>
          <a:lstStyle/>
          <a:p>
            <a:r>
              <a:rPr lang="en-GB" sz="1400" dirty="0" smtClean="0"/>
              <a:t>Photos of the Arsenale area, which was previously Venice’s shipyard and a hub of industrial activity. The area has potential for more local accommodation, light industries, offices, galleries, and exhibits.</a:t>
            </a:r>
            <a:endParaRPr lang="en-GB" sz="1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2257" y="1802294"/>
            <a:ext cx="4814245" cy="36112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404669" y="1796131"/>
            <a:ext cx="4797108" cy="3598351"/>
          </a:xfrm>
          <a:prstGeom prst="rect">
            <a:avLst/>
          </a:prstGeom>
        </p:spPr>
      </p:pic>
      <p:sp>
        <p:nvSpPr>
          <p:cNvPr id="6" name="TextBox 5"/>
          <p:cNvSpPr txBox="1"/>
          <p:nvPr/>
        </p:nvSpPr>
        <p:spPr>
          <a:xfrm>
            <a:off x="3347864" y="5645688"/>
            <a:ext cx="579389" cy="369332"/>
          </a:xfrm>
          <a:prstGeom prst="rect">
            <a:avLst/>
          </a:prstGeom>
          <a:noFill/>
        </p:spPr>
        <p:txBody>
          <a:bodyPr wrap="none" rtlCol="0">
            <a:spAutoFit/>
          </a:bodyPr>
          <a:lstStyle/>
          <a:p>
            <a:r>
              <a:rPr lang="en-GB" b="1" dirty="0" smtClean="0">
                <a:solidFill>
                  <a:srgbClr val="FFFF00"/>
                </a:solidFill>
              </a:rPr>
              <a:t>DEA</a:t>
            </a:r>
            <a:endParaRPr lang="en-GB" b="1" dirty="0">
              <a:solidFill>
                <a:srgbClr val="FFFF00"/>
              </a:solidFill>
            </a:endParaRPr>
          </a:p>
        </p:txBody>
      </p:sp>
      <p:sp>
        <p:nvSpPr>
          <p:cNvPr id="7" name="TextBox 6"/>
          <p:cNvSpPr txBox="1"/>
          <p:nvPr/>
        </p:nvSpPr>
        <p:spPr>
          <a:xfrm>
            <a:off x="7775516" y="5614754"/>
            <a:ext cx="579389" cy="369332"/>
          </a:xfrm>
          <a:prstGeom prst="rect">
            <a:avLst/>
          </a:prstGeom>
          <a:noFill/>
        </p:spPr>
        <p:txBody>
          <a:bodyPr wrap="none" rtlCol="0">
            <a:spAutoFit/>
          </a:bodyPr>
          <a:lstStyle/>
          <a:p>
            <a:r>
              <a:rPr lang="en-GB" b="1" dirty="0" smtClean="0">
                <a:solidFill>
                  <a:srgbClr val="FFFF00"/>
                </a:solidFill>
              </a:rPr>
              <a:t>DEA</a:t>
            </a:r>
            <a:endParaRPr lang="en-GB" b="1" dirty="0">
              <a:solidFill>
                <a:srgbClr val="FFFF00"/>
              </a:solidFill>
            </a:endParaRPr>
          </a:p>
        </p:txBody>
      </p:sp>
    </p:spTree>
    <p:extLst>
      <p:ext uri="{BB962C8B-B14F-4D97-AF65-F5344CB8AC3E}">
        <p14:creationId xmlns:p14="http://schemas.microsoft.com/office/powerpoint/2010/main" val="838549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325"/>
            <a:ext cx="8229600" cy="773092"/>
          </a:xfrm>
        </p:spPr>
        <p:txBody>
          <a:bodyPr>
            <a:normAutofit fontScale="90000"/>
          </a:bodyPr>
          <a:lstStyle/>
          <a:p>
            <a:r>
              <a:rPr lang="en-GB" sz="2800" dirty="0"/>
              <a:t>L</a:t>
            </a:r>
            <a:r>
              <a:rPr lang="en-GB" sz="2800" dirty="0" smtClean="0"/>
              <a:t>ocal activities, such as fishing and farming, could be supported more by government, residents, and tourists.</a:t>
            </a:r>
            <a:endParaRPr lang="en-GB" sz="2800" dirty="0"/>
          </a:p>
        </p:txBody>
      </p:sp>
      <p:sp>
        <p:nvSpPr>
          <p:cNvPr id="3" name="Content Placeholder 2"/>
          <p:cNvSpPr>
            <a:spLocks noGrp="1"/>
          </p:cNvSpPr>
          <p:nvPr>
            <p:ph idx="1"/>
          </p:nvPr>
        </p:nvSpPr>
        <p:spPr>
          <a:xfrm>
            <a:off x="444376" y="6165304"/>
            <a:ext cx="8229600" cy="532656"/>
          </a:xfrm>
        </p:spPr>
        <p:txBody>
          <a:bodyPr>
            <a:noAutofit/>
          </a:bodyPr>
          <a:lstStyle/>
          <a:p>
            <a:r>
              <a:rPr lang="en-GB" sz="1600" dirty="0" smtClean="0"/>
              <a:t>Photos of horticulture at a farm on </a:t>
            </a:r>
            <a:r>
              <a:rPr lang="en-GB" sz="1600" dirty="0" err="1" smtClean="0"/>
              <a:t>Sant’Erasmo</a:t>
            </a:r>
            <a:r>
              <a:rPr lang="en-GB" sz="1600" dirty="0" smtClean="0"/>
              <a:t> island. The farm has contracts to supply hundreds of families and restaurants with local produce.</a:t>
            </a:r>
            <a:endParaRPr lang="en-GB" sz="16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774" y="1001417"/>
            <a:ext cx="7626452" cy="5082225"/>
          </a:xfrm>
          <a:prstGeom prst="rect">
            <a:avLst/>
          </a:prstGeom>
        </p:spPr>
      </p:pic>
      <p:sp>
        <p:nvSpPr>
          <p:cNvPr id="7" name="TextBox 6"/>
          <p:cNvSpPr txBox="1"/>
          <p:nvPr/>
        </p:nvSpPr>
        <p:spPr>
          <a:xfrm>
            <a:off x="6951820" y="5714310"/>
            <a:ext cx="1433406" cy="369332"/>
          </a:xfrm>
          <a:prstGeom prst="rect">
            <a:avLst/>
          </a:prstGeom>
          <a:noFill/>
        </p:spPr>
        <p:txBody>
          <a:bodyPr wrap="none" rtlCol="0">
            <a:spAutoFit/>
          </a:bodyPr>
          <a:lstStyle/>
          <a:p>
            <a:r>
              <a:rPr lang="en-GB" b="1" dirty="0" smtClean="0">
                <a:solidFill>
                  <a:srgbClr val="FFFF00"/>
                </a:solidFill>
              </a:rPr>
              <a:t>Jasper Sodha</a:t>
            </a:r>
            <a:endParaRPr lang="en-GB" b="1" dirty="0">
              <a:solidFill>
                <a:srgbClr val="FFFF00"/>
              </a:solidFill>
            </a:endParaRPr>
          </a:p>
        </p:txBody>
      </p:sp>
    </p:spTree>
    <p:extLst>
      <p:ext uri="{BB962C8B-B14F-4D97-AF65-F5344CB8AC3E}">
        <p14:creationId xmlns:p14="http://schemas.microsoft.com/office/powerpoint/2010/main" val="3147966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2000" dirty="0" smtClean="0"/>
              <a:t>There is potential for fishing in the local area, but this is challenged by shipping and by deterioration of the ecological health of the lagoon.</a:t>
            </a:r>
            <a:endParaRPr lang="en-GB" sz="2000" dirty="0"/>
          </a:p>
        </p:txBody>
      </p:sp>
      <p:sp>
        <p:nvSpPr>
          <p:cNvPr id="3" name="Content Placeholder 2"/>
          <p:cNvSpPr>
            <a:spLocks noGrp="1"/>
          </p:cNvSpPr>
          <p:nvPr>
            <p:ph idx="1"/>
          </p:nvPr>
        </p:nvSpPr>
        <p:spPr>
          <a:xfrm>
            <a:off x="440808" y="6298231"/>
            <a:ext cx="8229600" cy="536923"/>
          </a:xfrm>
        </p:spPr>
        <p:txBody>
          <a:bodyPr>
            <a:normAutofit/>
          </a:bodyPr>
          <a:lstStyle/>
          <a:p>
            <a:r>
              <a:rPr lang="en-GB" sz="2000" dirty="0" smtClean="0"/>
              <a:t>A system for netting fish.</a:t>
            </a:r>
            <a:endParaRPr lang="en-GB"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59" y="1041647"/>
            <a:ext cx="7888097" cy="5256584"/>
          </a:xfrm>
          <a:prstGeom prst="rect">
            <a:avLst/>
          </a:prstGeom>
        </p:spPr>
      </p:pic>
      <p:sp>
        <p:nvSpPr>
          <p:cNvPr id="5" name="Rectangle 4"/>
          <p:cNvSpPr/>
          <p:nvPr/>
        </p:nvSpPr>
        <p:spPr>
          <a:xfrm>
            <a:off x="7066251" y="5443715"/>
            <a:ext cx="1433406" cy="369332"/>
          </a:xfrm>
          <a:prstGeom prst="rect">
            <a:avLst/>
          </a:prstGeom>
        </p:spPr>
        <p:txBody>
          <a:bodyPr wrap="none">
            <a:spAutoFit/>
          </a:bodyPr>
          <a:lstStyle/>
          <a:p>
            <a:r>
              <a:rPr lang="en-GB" b="1" dirty="0">
                <a:solidFill>
                  <a:srgbClr val="FFFF00"/>
                </a:solidFill>
              </a:rPr>
              <a:t>Jasper Sodha</a:t>
            </a:r>
          </a:p>
        </p:txBody>
      </p:sp>
    </p:spTree>
    <p:extLst>
      <p:ext uri="{BB962C8B-B14F-4D97-AF65-F5344CB8AC3E}">
        <p14:creationId xmlns:p14="http://schemas.microsoft.com/office/powerpoint/2010/main" val="495519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Some traditional Venetian products and shops remain that provide skilled employment to Venetians.</a:t>
            </a:r>
            <a:endParaRPr lang="en-GB" sz="2400" dirty="0"/>
          </a:p>
        </p:txBody>
      </p:sp>
      <p:sp>
        <p:nvSpPr>
          <p:cNvPr id="3" name="Content Placeholder 2"/>
          <p:cNvSpPr>
            <a:spLocks noGrp="1"/>
          </p:cNvSpPr>
          <p:nvPr>
            <p:ph idx="1"/>
          </p:nvPr>
        </p:nvSpPr>
        <p:spPr>
          <a:xfrm>
            <a:off x="457200" y="1268760"/>
            <a:ext cx="8229600" cy="5256584"/>
          </a:xfrm>
        </p:spPr>
        <p:txBody>
          <a:bodyPr>
            <a:normAutofit fontScale="77500" lnSpcReduction="20000"/>
          </a:bodyPr>
          <a:lstStyle/>
          <a:p>
            <a:r>
              <a:rPr lang="en-GB" dirty="0" smtClean="0"/>
              <a:t>Venezia Autentica is an organisation that promotes local shops and artisans (</a:t>
            </a:r>
            <a:r>
              <a:rPr lang="en-GB" dirty="0">
                <a:hlinkClick r:id="rId2"/>
              </a:rPr>
              <a:t>https://</a:t>
            </a:r>
            <a:r>
              <a:rPr lang="en-GB" dirty="0" smtClean="0">
                <a:hlinkClick r:id="rId2"/>
              </a:rPr>
              <a:t>veneziaautentica.com/</a:t>
            </a:r>
            <a:r>
              <a:rPr lang="en-GB" dirty="0" smtClean="0"/>
              <a:t>).</a:t>
            </a:r>
          </a:p>
          <a:p>
            <a:pPr lvl="1"/>
            <a:r>
              <a:rPr lang="en-GB" dirty="0" smtClean="0"/>
              <a:t>For example, the Tragicomica mask shop both sells traditionally made Venetian masks and also offers workshops for people to decorate their own.</a:t>
            </a:r>
          </a:p>
          <a:p>
            <a:pPr marL="457200" lvl="1" indent="0">
              <a:buNone/>
            </a:pPr>
            <a:endParaRPr lang="en-GB" dirty="0" smtClean="0"/>
          </a:p>
          <a:p>
            <a:r>
              <a:rPr lang="en-GB" dirty="0" smtClean="0"/>
              <a:t>Bookbinding, printing, boat building, and glass making are other traditional Venetian activities still present in the city.</a:t>
            </a:r>
          </a:p>
          <a:p>
            <a:pPr marL="0" indent="0">
              <a:buNone/>
            </a:pPr>
            <a:endParaRPr lang="en-GB" dirty="0" smtClean="0"/>
          </a:p>
          <a:p>
            <a:r>
              <a:rPr lang="en-GB" dirty="0" smtClean="0"/>
              <a:t>The article below discusses the problem of traditional services and activities being crowded out by lower order goods and services geared towards mass tourism, such as cheap souvenir shops and fast-food. </a:t>
            </a:r>
          </a:p>
          <a:p>
            <a:pPr lvl="1"/>
            <a:r>
              <a:rPr lang="en-GB" dirty="0">
                <a:hlinkClick r:id="rId3"/>
              </a:rPr>
              <a:t>https://www.theglobeandmail.com/world/article-venices-identity-is-threatened-by-mass-tourism-and-flooding-the-city/</a:t>
            </a:r>
            <a:endParaRPr lang="en-GB" dirty="0"/>
          </a:p>
          <a:p>
            <a:endParaRPr lang="en-GB" dirty="0"/>
          </a:p>
        </p:txBody>
      </p:sp>
    </p:spTree>
    <p:extLst>
      <p:ext uri="{BB962C8B-B14F-4D97-AF65-F5344CB8AC3E}">
        <p14:creationId xmlns:p14="http://schemas.microsoft.com/office/powerpoint/2010/main" val="695323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200" dirty="0" smtClean="0"/>
              <a:t>Accommodation issues</a:t>
            </a:r>
            <a:endParaRPr lang="en-GB" sz="3200" dirty="0"/>
          </a:p>
        </p:txBody>
      </p:sp>
      <p:sp>
        <p:nvSpPr>
          <p:cNvPr id="3" name="Content Placeholder 2"/>
          <p:cNvSpPr>
            <a:spLocks noGrp="1"/>
          </p:cNvSpPr>
          <p:nvPr>
            <p:ph idx="1"/>
          </p:nvPr>
        </p:nvSpPr>
        <p:spPr>
          <a:xfrm>
            <a:off x="457200" y="836712"/>
            <a:ext cx="8229600" cy="5904656"/>
          </a:xfrm>
        </p:spPr>
        <p:txBody>
          <a:bodyPr>
            <a:normAutofit fontScale="55000" lnSpcReduction="20000"/>
          </a:bodyPr>
          <a:lstStyle/>
          <a:p>
            <a:r>
              <a:rPr lang="en-GB" dirty="0" smtClean="0"/>
              <a:t>Property owners can earn much more by renting to tourists as opposed</a:t>
            </a:r>
            <a:r>
              <a:rPr lang="en-GB" dirty="0"/>
              <a:t> </a:t>
            </a:r>
            <a:r>
              <a:rPr lang="en-GB" dirty="0" smtClean="0"/>
              <a:t>to locals, and online platforms such as Airbnb and HomeAway have made this easier than ever before.</a:t>
            </a:r>
          </a:p>
          <a:p>
            <a:pPr marL="0" indent="0">
              <a:buNone/>
            </a:pPr>
            <a:endParaRPr lang="en-GB" dirty="0" smtClean="0"/>
          </a:p>
          <a:p>
            <a:r>
              <a:rPr lang="en-GB" dirty="0" smtClean="0"/>
              <a:t>There are almost 9,000 Airbnb listings in Venice, and this is reducing available accommodation for locals and making long-term renting and home ownership less affordable.</a:t>
            </a:r>
          </a:p>
          <a:p>
            <a:pPr marL="0" indent="0">
              <a:buNone/>
            </a:pPr>
            <a:endParaRPr lang="en-GB" dirty="0" smtClean="0"/>
          </a:p>
          <a:p>
            <a:r>
              <a:rPr lang="en-GB" dirty="0" smtClean="0"/>
              <a:t>Airbnb has had a major impact on many other city destinations, notably Athens, Florence, Barcelona, and Lisbon as described in this article. </a:t>
            </a:r>
          </a:p>
          <a:p>
            <a:pPr lvl="1"/>
            <a:r>
              <a:rPr lang="en-GB" dirty="0">
                <a:hlinkClick r:id="rId2"/>
              </a:rPr>
              <a:t>https://</a:t>
            </a:r>
            <a:r>
              <a:rPr lang="en-GB" dirty="0" smtClean="0">
                <a:hlinkClick r:id="rId2"/>
              </a:rPr>
              <a:t>www.ft.com/content/2fe06a7c-cb2a-11e9-af46-b09e8bfe60c0</a:t>
            </a:r>
            <a:r>
              <a:rPr lang="en-GB" dirty="0" smtClean="0"/>
              <a:t>  </a:t>
            </a:r>
          </a:p>
          <a:p>
            <a:pPr marL="0" indent="0">
              <a:buNone/>
            </a:pPr>
            <a:endParaRPr lang="en-GB" dirty="0" smtClean="0"/>
          </a:p>
          <a:p>
            <a:r>
              <a:rPr lang="en-GB" dirty="0" smtClean="0"/>
              <a:t>Recent rules in Venice to control the growth of tourist accommodation at the expense of locals include:</a:t>
            </a:r>
          </a:p>
          <a:p>
            <a:pPr lvl="1"/>
            <a:r>
              <a:rPr lang="en-GB" dirty="0" smtClean="0"/>
              <a:t>A ban on new hotel developments (unless they offer a public service)</a:t>
            </a:r>
          </a:p>
          <a:p>
            <a:pPr lvl="1"/>
            <a:r>
              <a:rPr lang="en-GB" dirty="0" smtClean="0"/>
              <a:t>New regulations, such as the requirement to install a septic tank beneath accommodation offered for short-term rental (a financial disincentive) </a:t>
            </a:r>
          </a:p>
          <a:p>
            <a:pPr marL="457200" lvl="1" indent="0">
              <a:buNone/>
            </a:pPr>
            <a:endParaRPr lang="en-GB" dirty="0" smtClean="0"/>
          </a:p>
          <a:p>
            <a:r>
              <a:rPr lang="en-GB" dirty="0" smtClean="0"/>
              <a:t>Fairbnb.coop (which serves Venice and some other cities) promotes sustainable tourism and enables tourists to homeshare in cities while also contributing to projects that benefit the local community. </a:t>
            </a:r>
            <a:r>
              <a:rPr lang="en-GB" dirty="0">
                <a:hlinkClick r:id="rId3"/>
              </a:rPr>
              <a:t>https://fairbnb.coop</a:t>
            </a:r>
            <a:r>
              <a:rPr lang="en-GB" dirty="0" smtClean="0">
                <a:hlinkClick r:id="rId3"/>
              </a:rPr>
              <a:t>/</a:t>
            </a:r>
            <a:r>
              <a:rPr lang="en-GB" dirty="0" smtClean="0"/>
              <a:t>  </a:t>
            </a:r>
            <a:endParaRPr lang="en-GB" dirty="0"/>
          </a:p>
          <a:p>
            <a:r>
              <a:rPr lang="en-GB" dirty="0" smtClean="0"/>
              <a:t>This article goes into further detail about the economic and social impacts of mass tourism in Venice: </a:t>
            </a:r>
            <a:r>
              <a:rPr lang="en-GB" dirty="0">
                <a:hlinkClick r:id="rId4"/>
              </a:rPr>
              <a:t>https://</a:t>
            </a:r>
            <a:r>
              <a:rPr lang="en-GB" dirty="0" smtClean="0">
                <a:hlinkClick r:id="rId4"/>
              </a:rPr>
              <a:t>edition.cnn.com/travel/article/venice-overtourism-situation-flooding/index.html</a:t>
            </a:r>
            <a:r>
              <a:rPr lang="en-GB" dirty="0" smtClean="0"/>
              <a:t> </a:t>
            </a:r>
            <a:endParaRPr lang="en-GB" dirty="0"/>
          </a:p>
        </p:txBody>
      </p:sp>
    </p:spTree>
    <p:extLst>
      <p:ext uri="{BB962C8B-B14F-4D97-AF65-F5344CB8AC3E}">
        <p14:creationId xmlns:p14="http://schemas.microsoft.com/office/powerpoint/2010/main" val="3631705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GB" sz="3200" dirty="0" smtClean="0"/>
              <a:t>Governance challenges</a:t>
            </a:r>
            <a:endParaRPr lang="en-GB" sz="3200" dirty="0"/>
          </a:p>
        </p:txBody>
      </p:sp>
      <p:sp>
        <p:nvSpPr>
          <p:cNvPr id="3" name="Content Placeholder 2"/>
          <p:cNvSpPr>
            <a:spLocks noGrp="1"/>
          </p:cNvSpPr>
          <p:nvPr>
            <p:ph idx="1"/>
          </p:nvPr>
        </p:nvSpPr>
        <p:spPr>
          <a:xfrm>
            <a:off x="457200" y="764704"/>
            <a:ext cx="8229600" cy="5976664"/>
          </a:xfrm>
        </p:spPr>
        <p:txBody>
          <a:bodyPr>
            <a:normAutofit fontScale="62500" lnSpcReduction="20000"/>
          </a:bodyPr>
          <a:lstStyle/>
          <a:p>
            <a:r>
              <a:rPr lang="en-GB" dirty="0" smtClean="0"/>
              <a:t>As a result of decades of conflicts of interest between the needs of the historic city and the mainland parts of the Comune of Venice, five independence referendums have taken place in the last 40 years seeking to split the municipality.</a:t>
            </a:r>
          </a:p>
          <a:p>
            <a:pPr marL="0" indent="0">
              <a:buNone/>
            </a:pPr>
            <a:endParaRPr lang="en-GB" dirty="0" smtClean="0"/>
          </a:p>
          <a:p>
            <a:r>
              <a:rPr lang="en-GB" dirty="0" smtClean="0"/>
              <a:t>This article in </a:t>
            </a:r>
            <a:r>
              <a:rPr lang="en-GB" i="1" dirty="0" smtClean="0"/>
              <a:t>The Week </a:t>
            </a:r>
            <a:r>
              <a:rPr lang="en-GB" dirty="0" smtClean="0"/>
              <a:t>offers a summary of some arguments for and against splitting the historic city’s municipal governance from mainland Mestre: </a:t>
            </a:r>
            <a:r>
              <a:rPr lang="en-GB" dirty="0">
                <a:hlinkClick r:id="rId2"/>
              </a:rPr>
              <a:t>https://</a:t>
            </a:r>
            <a:r>
              <a:rPr lang="en-GB" dirty="0" smtClean="0">
                <a:hlinkClick r:id="rId2"/>
              </a:rPr>
              <a:t>www.theweek.co.uk/104165/why-venice-is-fighting-for-autonomy</a:t>
            </a:r>
            <a:endParaRPr lang="en-GB" dirty="0" smtClean="0"/>
          </a:p>
          <a:p>
            <a:pPr marL="0" indent="0">
              <a:buNone/>
            </a:pPr>
            <a:endParaRPr lang="en-GB" dirty="0"/>
          </a:p>
          <a:p>
            <a:r>
              <a:rPr lang="en-GB" dirty="0" smtClean="0"/>
              <a:t>The most recent referendum was held on 1</a:t>
            </a:r>
            <a:r>
              <a:rPr lang="en-GB" baseline="30000" dirty="0" smtClean="0"/>
              <a:t> </a:t>
            </a:r>
            <a:r>
              <a:rPr lang="en-GB" dirty="0" smtClean="0"/>
              <a:t>December 2019. Despite 66% of those who voted being for the splitting of the municipality, a low turn out (22% of eligible voters across the Comune, 33% of voters in the historic city) meant that the result was considered invalid. The articles below report on the referendum.</a:t>
            </a:r>
          </a:p>
          <a:p>
            <a:pPr lvl="1"/>
            <a:r>
              <a:rPr lang="en-GB" dirty="0">
                <a:hlinkClick r:id="rId3"/>
              </a:rPr>
              <a:t>https://</a:t>
            </a:r>
            <a:r>
              <a:rPr lang="en-GB" dirty="0" smtClean="0">
                <a:hlinkClick r:id="rId3"/>
              </a:rPr>
              <a:t>www.ft.com/content/2c045b78-1514-11ea-9ee4-11f260415385</a:t>
            </a:r>
            <a:endParaRPr lang="en-GB" dirty="0" smtClean="0"/>
          </a:p>
          <a:p>
            <a:pPr lvl="1"/>
            <a:r>
              <a:rPr lang="en-GB" dirty="0">
                <a:hlinkClick r:id="rId4"/>
              </a:rPr>
              <a:t>https://</a:t>
            </a:r>
            <a:r>
              <a:rPr lang="en-GB" dirty="0" smtClean="0">
                <a:hlinkClick r:id="rId4"/>
              </a:rPr>
              <a:t>www.theguardian.com/world/2019/dec/01/venice-referendum-autonomy-independence-mestre-depopulation</a:t>
            </a:r>
            <a:endParaRPr lang="en-GB" dirty="0" smtClean="0"/>
          </a:p>
          <a:p>
            <a:pPr marL="457200" lvl="1" indent="0">
              <a:buNone/>
            </a:pPr>
            <a:endParaRPr lang="en-GB" dirty="0" smtClean="0"/>
          </a:p>
          <a:p>
            <a:r>
              <a:rPr lang="en-GB" dirty="0" smtClean="0"/>
              <a:t>This article below details the arguments for separating the municipal governance of the historic city from Mestre and Marghera.</a:t>
            </a:r>
          </a:p>
          <a:p>
            <a:pPr lvl="1"/>
            <a:r>
              <a:rPr lang="en-GB" dirty="0">
                <a:hlinkClick r:id="rId5"/>
              </a:rPr>
              <a:t>https://weareherevenice.org/future-venice-depends-referendum</a:t>
            </a:r>
            <a:r>
              <a:rPr lang="en-GB" dirty="0" smtClean="0">
                <a:hlinkClick r:id="rId5"/>
              </a:rPr>
              <a:t>/</a:t>
            </a:r>
            <a:r>
              <a:rPr lang="en-GB" dirty="0" smtClean="0"/>
              <a:t> </a:t>
            </a:r>
          </a:p>
        </p:txBody>
      </p:sp>
    </p:spTree>
    <p:extLst>
      <p:ext uri="{BB962C8B-B14F-4D97-AF65-F5344CB8AC3E}">
        <p14:creationId xmlns:p14="http://schemas.microsoft.com/office/powerpoint/2010/main" val="3864937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Economic issues and challenges</a:t>
            </a:r>
            <a:endParaRPr lang="en-GB" sz="3200" dirty="0"/>
          </a:p>
        </p:txBody>
      </p:sp>
      <p:sp>
        <p:nvSpPr>
          <p:cNvPr id="3" name="Content Placeholder 2"/>
          <p:cNvSpPr>
            <a:spLocks noGrp="1"/>
          </p:cNvSpPr>
          <p:nvPr>
            <p:ph idx="1"/>
          </p:nvPr>
        </p:nvSpPr>
        <p:spPr/>
        <p:txBody>
          <a:bodyPr>
            <a:normAutofit fontScale="85000" lnSpcReduction="20000"/>
          </a:bodyPr>
          <a:lstStyle/>
          <a:p>
            <a:r>
              <a:rPr lang="en-GB" dirty="0" smtClean="0"/>
              <a:t>Governance and economic issues are closely intertwined, and economic forces are often at the root of conflicts of interest that play out at different levels of governance.</a:t>
            </a:r>
          </a:p>
          <a:p>
            <a:pPr marL="0" indent="0">
              <a:buNone/>
            </a:pPr>
            <a:endParaRPr lang="en-GB" dirty="0" smtClean="0"/>
          </a:p>
          <a:p>
            <a:r>
              <a:rPr lang="en-GB" dirty="0" smtClean="0"/>
              <a:t>The next set of slides looks at a range of economic factors influencing the historic city so that the conflicts between different stakeholders can be better understood.</a:t>
            </a:r>
          </a:p>
          <a:p>
            <a:pPr marL="0" indent="0">
              <a:buNone/>
            </a:pPr>
            <a:endParaRPr lang="en-GB" dirty="0" smtClean="0"/>
          </a:p>
          <a:p>
            <a:r>
              <a:rPr lang="en-GB" dirty="0" smtClean="0"/>
              <a:t>The slides finish with some proposed solutions for a more sustainable economic future.</a:t>
            </a:r>
          </a:p>
        </p:txBody>
      </p:sp>
    </p:spTree>
    <p:extLst>
      <p:ext uri="{BB962C8B-B14F-4D97-AF65-F5344CB8AC3E}">
        <p14:creationId xmlns:p14="http://schemas.microsoft.com/office/powerpoint/2010/main" val="329204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3200" dirty="0" smtClean="0"/>
              <a:t>An economy reliant on tourism</a:t>
            </a:r>
            <a:endParaRPr lang="en-GB" sz="3200" dirty="0"/>
          </a:p>
        </p:txBody>
      </p:sp>
      <p:sp>
        <p:nvSpPr>
          <p:cNvPr id="3" name="Content Placeholder 2"/>
          <p:cNvSpPr>
            <a:spLocks noGrp="1"/>
          </p:cNvSpPr>
          <p:nvPr>
            <p:ph idx="1"/>
          </p:nvPr>
        </p:nvSpPr>
        <p:spPr>
          <a:xfrm>
            <a:off x="457200" y="1417638"/>
            <a:ext cx="8229600" cy="5107706"/>
          </a:xfrm>
        </p:spPr>
        <p:txBody>
          <a:bodyPr>
            <a:normAutofit fontScale="70000" lnSpcReduction="20000"/>
          </a:bodyPr>
          <a:lstStyle/>
          <a:p>
            <a:r>
              <a:rPr lang="en-GB" dirty="0" smtClean="0"/>
              <a:t>Tourism is the main contributor to the economy of the historic city (the value to the economy being approximately 2 billion euros annually).</a:t>
            </a:r>
          </a:p>
          <a:p>
            <a:pPr lvl="1"/>
            <a:r>
              <a:rPr lang="en-GB" dirty="0" smtClean="0"/>
              <a:t>It is the most visited Italian city after Rome.</a:t>
            </a:r>
          </a:p>
          <a:p>
            <a:pPr lvl="1"/>
            <a:r>
              <a:rPr lang="en-GB" dirty="0" smtClean="0"/>
              <a:t>The revenue from tourism cannot be easily replaced, and tourism provides a lot of employment.</a:t>
            </a:r>
          </a:p>
          <a:p>
            <a:pPr marL="457200" lvl="1" indent="0">
              <a:buNone/>
            </a:pPr>
            <a:endParaRPr lang="en-GB" dirty="0" smtClean="0"/>
          </a:p>
          <a:p>
            <a:r>
              <a:rPr lang="en-GB" dirty="0" smtClean="0"/>
              <a:t> Over 25 million tourists per year visit Venice, but most do not stay overnight.</a:t>
            </a:r>
          </a:p>
          <a:p>
            <a:pPr lvl="1"/>
            <a:r>
              <a:rPr lang="en-GB" dirty="0" smtClean="0"/>
              <a:t>Most (about 14 million) are day trippers who spend relatively little money but cause over-crowding and problems for waste management.</a:t>
            </a:r>
          </a:p>
          <a:p>
            <a:pPr lvl="1"/>
            <a:r>
              <a:rPr lang="en-GB" dirty="0" smtClean="0"/>
              <a:t>On average, there are over 60,000 tourists in Venice daily, more than the resident population of the historic city.</a:t>
            </a:r>
          </a:p>
          <a:p>
            <a:pPr marL="457200" lvl="1" indent="0">
              <a:buNone/>
            </a:pPr>
            <a:endParaRPr lang="en-GB" dirty="0" smtClean="0"/>
          </a:p>
          <a:p>
            <a:r>
              <a:rPr lang="en-GB" dirty="0" smtClean="0"/>
              <a:t>Problems resulting from mass tourism are described in this article:</a:t>
            </a:r>
          </a:p>
          <a:p>
            <a:pPr lvl="1"/>
            <a:r>
              <a:rPr lang="en-GB" dirty="0">
                <a:hlinkClick r:id="rId2"/>
              </a:rPr>
              <a:t>https://www.theguardian.com/cities/2019/apr/30/sinking-city-how-venice-is-managing-europes-worst-tourism-crisis</a:t>
            </a:r>
            <a:r>
              <a:rPr lang="en-GB" dirty="0" smtClean="0"/>
              <a:t> </a:t>
            </a:r>
            <a:endParaRPr lang="en-GB" dirty="0"/>
          </a:p>
        </p:txBody>
      </p:sp>
    </p:spTree>
    <p:extLst>
      <p:ext uri="{BB962C8B-B14F-4D97-AF65-F5344CB8AC3E}">
        <p14:creationId xmlns:p14="http://schemas.microsoft.com/office/powerpoint/2010/main" val="3717452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06090"/>
          </a:xfrm>
        </p:spPr>
        <p:txBody>
          <a:bodyPr>
            <a:normAutofit/>
          </a:bodyPr>
          <a:lstStyle/>
          <a:p>
            <a:r>
              <a:rPr lang="en-GB" sz="3200" dirty="0" smtClean="0"/>
              <a:t>Economic issues and challenges: cruise ships</a:t>
            </a:r>
            <a:endParaRPr lang="en-GB" sz="3200" dirty="0"/>
          </a:p>
        </p:txBody>
      </p:sp>
      <p:sp>
        <p:nvSpPr>
          <p:cNvPr id="3" name="Content Placeholder 2"/>
          <p:cNvSpPr>
            <a:spLocks noGrp="1"/>
          </p:cNvSpPr>
          <p:nvPr>
            <p:ph idx="1"/>
          </p:nvPr>
        </p:nvSpPr>
        <p:spPr>
          <a:xfrm>
            <a:off x="446511" y="5459256"/>
            <a:ext cx="8229600" cy="1354120"/>
          </a:xfrm>
        </p:spPr>
        <p:txBody>
          <a:bodyPr>
            <a:normAutofit fontScale="47500" lnSpcReduction="20000"/>
          </a:bodyPr>
          <a:lstStyle/>
          <a:p>
            <a:r>
              <a:rPr lang="en-GB" dirty="0" smtClean="0"/>
              <a:t>From April to October, on average cruise ships bring over 30,000 people into the city each day.</a:t>
            </a:r>
          </a:p>
          <a:p>
            <a:r>
              <a:rPr lang="en-GB" dirty="0" smtClean="0"/>
              <a:t>The cruise ship industry generates over </a:t>
            </a:r>
            <a:r>
              <a:rPr lang="en-GB" dirty="0"/>
              <a:t>7</a:t>
            </a:r>
            <a:r>
              <a:rPr lang="en-GB" dirty="0" smtClean="0"/>
              <a:t>,000 local jobs, and contributes about 400 million euros annually to Venice’s economy (2012 figure).</a:t>
            </a:r>
          </a:p>
          <a:p>
            <a:r>
              <a:rPr lang="en-GB" dirty="0" smtClean="0"/>
              <a:t>In 2018 there were 1.56 million cruise ship passengers</a:t>
            </a:r>
            <a:r>
              <a:rPr lang="en-GB" dirty="0"/>
              <a:t> </a:t>
            </a:r>
            <a:r>
              <a:rPr lang="en-GB" dirty="0" smtClean="0"/>
              <a:t>stopping in Venice. Most ships have over 3,000 passengers.</a:t>
            </a:r>
          </a:p>
          <a:p>
            <a:r>
              <a:rPr lang="en-GB" dirty="0" smtClean="0"/>
              <a:t>Venice is the third largest cruise port in Europe.</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57926"/>
            <a:ext cx="9144000" cy="4678326"/>
          </a:xfrm>
          <a:prstGeom prst="rect">
            <a:avLst/>
          </a:prstGeom>
        </p:spPr>
      </p:pic>
      <p:sp>
        <p:nvSpPr>
          <p:cNvPr id="5" name="TextBox 4"/>
          <p:cNvSpPr txBox="1"/>
          <p:nvPr/>
        </p:nvSpPr>
        <p:spPr>
          <a:xfrm>
            <a:off x="1691680" y="5089924"/>
            <a:ext cx="6492355" cy="369332"/>
          </a:xfrm>
          <a:prstGeom prst="rect">
            <a:avLst/>
          </a:prstGeom>
          <a:noFill/>
        </p:spPr>
        <p:txBody>
          <a:bodyPr wrap="none" rtlCol="0">
            <a:spAutoFit/>
          </a:bodyPr>
          <a:lstStyle/>
          <a:p>
            <a:r>
              <a:rPr lang="en-GB" b="1" dirty="0" smtClean="0">
                <a:solidFill>
                  <a:srgbClr val="FFFF00"/>
                </a:solidFill>
              </a:rPr>
              <a:t>Jasper Sodha: cruise ship in the Giudecca </a:t>
            </a:r>
            <a:r>
              <a:rPr lang="en-GB" b="1" dirty="0" smtClean="0">
                <a:solidFill>
                  <a:srgbClr val="FFFF00"/>
                </a:solidFill>
              </a:rPr>
              <a:t>– a relatively </a:t>
            </a:r>
            <a:r>
              <a:rPr lang="en-GB" b="1" dirty="0" smtClean="0">
                <a:solidFill>
                  <a:srgbClr val="FFFF00"/>
                </a:solidFill>
              </a:rPr>
              <a:t>small one</a:t>
            </a:r>
            <a:r>
              <a:rPr lang="en-GB" b="1" dirty="0" smtClean="0">
                <a:solidFill>
                  <a:srgbClr val="FFFF00"/>
                </a:solidFill>
              </a:rPr>
              <a:t>!</a:t>
            </a:r>
            <a:endParaRPr lang="en-GB" b="1" dirty="0">
              <a:solidFill>
                <a:srgbClr val="FFFF00"/>
              </a:solidFill>
            </a:endParaRPr>
          </a:p>
        </p:txBody>
      </p:sp>
    </p:spTree>
    <p:extLst>
      <p:ext uri="{BB962C8B-B14F-4D97-AF65-F5344CB8AC3E}">
        <p14:creationId xmlns:p14="http://schemas.microsoft.com/office/powerpoint/2010/main" val="1237634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035506"/>
            <a:ext cx="8229600" cy="677099"/>
          </a:xfrm>
        </p:spPr>
        <p:txBody>
          <a:bodyPr>
            <a:normAutofit fontScale="62500" lnSpcReduction="20000"/>
          </a:bodyPr>
          <a:lstStyle/>
          <a:p>
            <a:r>
              <a:rPr lang="en-GB" dirty="0" smtClean="0"/>
              <a:t>The largest cruise ships over 96,000 tons do not enter the Giudecca, but the ships beneath this limit still dwarf the surrounding buildings.</a:t>
            </a:r>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36875" y="62626"/>
            <a:ext cx="7848872" cy="5886654"/>
          </a:xfrm>
          <a:prstGeom prst="rect">
            <a:avLst/>
          </a:prstGeom>
        </p:spPr>
      </p:pic>
      <p:cxnSp>
        <p:nvCxnSpPr>
          <p:cNvPr id="9" name="Straight Arrow Connector 8"/>
          <p:cNvCxnSpPr/>
          <p:nvPr/>
        </p:nvCxnSpPr>
        <p:spPr>
          <a:xfrm flipH="1">
            <a:off x="5580112" y="1628800"/>
            <a:ext cx="1368152" cy="5760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48264" y="1444133"/>
            <a:ext cx="1181734" cy="369332"/>
          </a:xfrm>
          <a:prstGeom prst="rect">
            <a:avLst/>
          </a:prstGeom>
          <a:noFill/>
        </p:spPr>
        <p:txBody>
          <a:bodyPr wrap="none" rtlCol="0">
            <a:spAutoFit/>
          </a:bodyPr>
          <a:lstStyle/>
          <a:p>
            <a:r>
              <a:rPr lang="en-GB" dirty="0"/>
              <a:t>c</a:t>
            </a:r>
            <a:r>
              <a:rPr lang="en-GB" dirty="0" smtClean="0"/>
              <a:t>ruise ship</a:t>
            </a:r>
            <a:endParaRPr lang="en-GB" dirty="0"/>
          </a:p>
        </p:txBody>
      </p:sp>
      <p:cxnSp>
        <p:nvCxnSpPr>
          <p:cNvPr id="12" name="Straight Arrow Connector 11"/>
          <p:cNvCxnSpPr>
            <a:stCxn id="13" idx="1"/>
          </p:cNvCxnSpPr>
          <p:nvPr/>
        </p:nvCxnSpPr>
        <p:spPr>
          <a:xfrm flipH="1">
            <a:off x="4991218" y="1062890"/>
            <a:ext cx="621898" cy="8217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613116" y="739724"/>
            <a:ext cx="2803332" cy="646331"/>
          </a:xfrm>
          <a:prstGeom prst="rect">
            <a:avLst/>
          </a:prstGeom>
          <a:noFill/>
        </p:spPr>
        <p:txBody>
          <a:bodyPr wrap="none" rtlCol="0">
            <a:spAutoFit/>
          </a:bodyPr>
          <a:lstStyle/>
          <a:p>
            <a:r>
              <a:rPr lang="en-GB" dirty="0" smtClean="0"/>
              <a:t>Industrial area of Marghera </a:t>
            </a:r>
          </a:p>
          <a:p>
            <a:r>
              <a:rPr lang="en-GB" dirty="0" smtClean="0"/>
              <a:t>on mainland to the west</a:t>
            </a:r>
            <a:endParaRPr lang="en-GB" dirty="0"/>
          </a:p>
        </p:txBody>
      </p:sp>
      <p:sp>
        <p:nvSpPr>
          <p:cNvPr id="14" name="TextBox 13"/>
          <p:cNvSpPr txBox="1"/>
          <p:nvPr/>
        </p:nvSpPr>
        <p:spPr>
          <a:xfrm>
            <a:off x="3775986" y="3892406"/>
            <a:ext cx="4409925" cy="369332"/>
          </a:xfrm>
          <a:prstGeom prst="rect">
            <a:avLst/>
          </a:prstGeom>
          <a:noFill/>
        </p:spPr>
        <p:txBody>
          <a:bodyPr wrap="none" rtlCol="0">
            <a:spAutoFit/>
          </a:bodyPr>
          <a:lstStyle/>
          <a:p>
            <a:r>
              <a:rPr lang="en-GB" b="1" dirty="0" smtClean="0">
                <a:solidFill>
                  <a:srgbClr val="FFFF00"/>
                </a:solidFill>
              </a:rPr>
              <a:t>The Giudecca (current route for cruise ships)</a:t>
            </a:r>
            <a:endParaRPr lang="en-GB" b="1" dirty="0">
              <a:solidFill>
                <a:srgbClr val="FFFF00"/>
              </a:solidFill>
            </a:endParaRPr>
          </a:p>
        </p:txBody>
      </p:sp>
      <p:sp>
        <p:nvSpPr>
          <p:cNvPr id="15" name="TextBox 14"/>
          <p:cNvSpPr txBox="1"/>
          <p:nvPr/>
        </p:nvSpPr>
        <p:spPr>
          <a:xfrm>
            <a:off x="7139673" y="5598827"/>
            <a:ext cx="1346074" cy="338554"/>
          </a:xfrm>
          <a:prstGeom prst="rect">
            <a:avLst/>
          </a:prstGeom>
          <a:noFill/>
        </p:spPr>
        <p:txBody>
          <a:bodyPr wrap="none" rtlCol="0">
            <a:spAutoFit/>
          </a:bodyPr>
          <a:lstStyle/>
          <a:p>
            <a:r>
              <a:rPr lang="en-GB" sz="1600" b="1" dirty="0" smtClean="0">
                <a:solidFill>
                  <a:srgbClr val="FFFF00"/>
                </a:solidFill>
              </a:rPr>
              <a:t>Photo by DEA</a:t>
            </a:r>
            <a:endParaRPr lang="en-GB" sz="1600" b="1" dirty="0">
              <a:solidFill>
                <a:srgbClr val="FFFF00"/>
              </a:solidFill>
            </a:endParaRPr>
          </a:p>
        </p:txBody>
      </p:sp>
    </p:spTree>
    <p:extLst>
      <p:ext uri="{BB962C8B-B14F-4D97-AF65-F5344CB8AC3E}">
        <p14:creationId xmlns:p14="http://schemas.microsoft.com/office/powerpoint/2010/main" val="1086301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A cruise ship in the Giudecca</a:t>
            </a:r>
            <a:endParaRPr lang="en-GB"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58" y="1196752"/>
            <a:ext cx="8924484" cy="5020022"/>
          </a:xfrm>
          <a:prstGeom prst="rect">
            <a:avLst/>
          </a:prstGeom>
        </p:spPr>
      </p:pic>
      <p:sp>
        <p:nvSpPr>
          <p:cNvPr id="4" name="TextBox 3"/>
          <p:cNvSpPr txBox="1"/>
          <p:nvPr/>
        </p:nvSpPr>
        <p:spPr>
          <a:xfrm>
            <a:off x="7366059" y="5835680"/>
            <a:ext cx="1656351" cy="369332"/>
          </a:xfrm>
          <a:prstGeom prst="rect">
            <a:avLst/>
          </a:prstGeom>
          <a:noFill/>
        </p:spPr>
        <p:txBody>
          <a:bodyPr wrap="none" rtlCol="0">
            <a:spAutoFit/>
          </a:bodyPr>
          <a:lstStyle/>
          <a:p>
            <a:r>
              <a:rPr lang="en-GB" b="1" dirty="0" smtClean="0">
                <a:solidFill>
                  <a:srgbClr val="FFFF00"/>
                </a:solidFill>
              </a:rPr>
              <a:t>Hamza Shaukat</a:t>
            </a:r>
            <a:endParaRPr lang="en-GB" dirty="0"/>
          </a:p>
        </p:txBody>
      </p:sp>
    </p:spTree>
    <p:extLst>
      <p:ext uri="{BB962C8B-B14F-4D97-AF65-F5344CB8AC3E}">
        <p14:creationId xmlns:p14="http://schemas.microsoft.com/office/powerpoint/2010/main" val="1395454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200" dirty="0" smtClean="0"/>
              <a:t>Impacts of the cruise ship industry</a:t>
            </a:r>
            <a:endParaRPr lang="en-GB" sz="3200" dirty="0"/>
          </a:p>
        </p:txBody>
      </p:sp>
      <p:sp>
        <p:nvSpPr>
          <p:cNvPr id="3" name="Content Placeholder 2"/>
          <p:cNvSpPr>
            <a:spLocks noGrp="1"/>
          </p:cNvSpPr>
          <p:nvPr>
            <p:ph idx="1"/>
          </p:nvPr>
        </p:nvSpPr>
        <p:spPr>
          <a:xfrm>
            <a:off x="446511" y="1124744"/>
            <a:ext cx="8229600" cy="5616624"/>
          </a:xfrm>
        </p:spPr>
        <p:txBody>
          <a:bodyPr>
            <a:normAutofit fontScale="85000" lnSpcReduction="20000"/>
          </a:bodyPr>
          <a:lstStyle/>
          <a:p>
            <a:r>
              <a:rPr lang="en-GB" dirty="0" smtClean="0"/>
              <a:t>Problems surrounding cruise ships:</a:t>
            </a:r>
          </a:p>
          <a:p>
            <a:pPr lvl="1"/>
            <a:r>
              <a:rPr lang="en-GB" dirty="0" smtClean="0"/>
              <a:t>Congestion, especially in certain ‘honey pot’ areas of Venice (such as St Mark’s Square and the Rialto Bridge) as passengers are time limited and so gravitate to the famous locations.</a:t>
            </a:r>
          </a:p>
          <a:p>
            <a:pPr lvl="1"/>
            <a:r>
              <a:rPr lang="en-GB" dirty="0" smtClean="0"/>
              <a:t>Cruise ship passengers often do not spend much money in the city itself (e.g. accommodation and food is provided on the ship</a:t>
            </a:r>
            <a:r>
              <a:rPr lang="en-GB" dirty="0"/>
              <a:t>)</a:t>
            </a:r>
            <a:r>
              <a:rPr lang="en-GB" dirty="0" smtClean="0"/>
              <a:t>.</a:t>
            </a:r>
          </a:p>
          <a:p>
            <a:pPr lvl="1"/>
            <a:r>
              <a:rPr lang="en-GB" dirty="0" smtClean="0"/>
              <a:t>Air pollution from engine exhaust (it’s been estimated that each ship pollutes an equivalent of 14,000 cars), erosion of banks and bed of lagoon due to wake and displacement of water beneath the ships.</a:t>
            </a:r>
          </a:p>
          <a:p>
            <a:pPr lvl="1"/>
            <a:r>
              <a:rPr lang="en-GB" dirty="0" smtClean="0"/>
              <a:t>Detract from the aesthetics of the city due to their size. </a:t>
            </a:r>
          </a:p>
          <a:p>
            <a:pPr lvl="1"/>
            <a:r>
              <a:rPr lang="en-GB" dirty="0" smtClean="0"/>
              <a:t>Safety concerns, for example the accident in June 2019 of the cruise ship MSC Opera, weighing 65,000 tonnes, watch this </a:t>
            </a:r>
            <a:r>
              <a:rPr lang="en-GB" dirty="0" err="1" smtClean="0"/>
              <a:t>SkyNews</a:t>
            </a:r>
            <a:r>
              <a:rPr lang="en-GB" dirty="0" smtClean="0"/>
              <a:t> </a:t>
            </a:r>
            <a:r>
              <a:rPr lang="en-GB" dirty="0" err="1" smtClean="0"/>
              <a:t>videoclip</a:t>
            </a:r>
            <a:r>
              <a:rPr lang="en-GB" dirty="0" smtClean="0"/>
              <a:t>: </a:t>
            </a:r>
            <a:r>
              <a:rPr lang="en-GB" dirty="0" smtClean="0">
                <a:hlinkClick r:id="rId2"/>
              </a:rPr>
              <a:t>https</a:t>
            </a:r>
            <a:r>
              <a:rPr lang="en-GB" dirty="0">
                <a:hlinkClick r:id="rId2"/>
              </a:rPr>
              <a:t>://</a:t>
            </a:r>
            <a:r>
              <a:rPr lang="en-GB" dirty="0" smtClean="0">
                <a:hlinkClick r:id="rId2"/>
              </a:rPr>
              <a:t>www.youtube.com/watch?v=MmQbEgUVz40</a:t>
            </a:r>
            <a:r>
              <a:rPr lang="en-GB" dirty="0" smtClean="0"/>
              <a:t> </a:t>
            </a:r>
          </a:p>
          <a:p>
            <a:pPr marL="0" indent="0">
              <a:buNone/>
            </a:pPr>
            <a:endParaRPr lang="en-GB" dirty="0"/>
          </a:p>
        </p:txBody>
      </p:sp>
    </p:spTree>
    <p:extLst>
      <p:ext uri="{BB962C8B-B14F-4D97-AF65-F5344CB8AC3E}">
        <p14:creationId xmlns:p14="http://schemas.microsoft.com/office/powerpoint/2010/main" val="3438544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200" dirty="0" smtClean="0"/>
              <a:t>Economic impacts of flooding</a:t>
            </a:r>
            <a:endParaRPr lang="en-GB" sz="3200" dirty="0"/>
          </a:p>
        </p:txBody>
      </p:sp>
      <p:sp>
        <p:nvSpPr>
          <p:cNvPr id="3" name="Content Placeholder 2"/>
          <p:cNvSpPr>
            <a:spLocks noGrp="1"/>
          </p:cNvSpPr>
          <p:nvPr>
            <p:ph idx="1"/>
          </p:nvPr>
        </p:nvSpPr>
        <p:spPr>
          <a:xfrm>
            <a:off x="457200" y="980728"/>
            <a:ext cx="8229600" cy="5688632"/>
          </a:xfrm>
        </p:spPr>
        <p:txBody>
          <a:bodyPr>
            <a:normAutofit fontScale="62500" lnSpcReduction="20000"/>
          </a:bodyPr>
          <a:lstStyle/>
          <a:p>
            <a:r>
              <a:rPr lang="en-GB" dirty="0" smtClean="0"/>
              <a:t>Short term impacts:</a:t>
            </a:r>
          </a:p>
          <a:p>
            <a:pPr marL="0" indent="0">
              <a:buNone/>
            </a:pPr>
            <a:endParaRPr lang="en-GB" dirty="0" smtClean="0"/>
          </a:p>
          <a:p>
            <a:pPr lvl="1"/>
            <a:r>
              <a:rPr lang="en-GB" dirty="0" smtClean="0"/>
              <a:t>Cost of repairs to properties and infrastructure (the November 2019 floods are estimated to have caused about 1 billion euros of damage).</a:t>
            </a:r>
          </a:p>
          <a:p>
            <a:pPr marL="457200" lvl="1" indent="0">
              <a:buNone/>
            </a:pPr>
            <a:endParaRPr lang="en-GB" dirty="0" smtClean="0"/>
          </a:p>
          <a:p>
            <a:pPr lvl="1"/>
            <a:r>
              <a:rPr lang="en-GB" dirty="0" smtClean="0"/>
              <a:t>Lost revenue due to cancellations (e.g. hotel bookings dropped by about 40% in the immediate aftermath of the November 2019 floods).</a:t>
            </a:r>
          </a:p>
          <a:p>
            <a:pPr marL="457200" lvl="1" indent="0">
              <a:buNone/>
            </a:pPr>
            <a:endParaRPr lang="en-GB" dirty="0" smtClean="0"/>
          </a:p>
          <a:p>
            <a:pPr lvl="1"/>
            <a:r>
              <a:rPr lang="en-GB" dirty="0" smtClean="0"/>
              <a:t>See this link for video of the nature and extent of the November 2019 floods: </a:t>
            </a:r>
            <a:r>
              <a:rPr lang="en-GB" dirty="0">
                <a:hlinkClick r:id="rId2"/>
              </a:rPr>
              <a:t>https://</a:t>
            </a:r>
            <a:r>
              <a:rPr lang="en-GB" dirty="0" smtClean="0">
                <a:hlinkClick r:id="rId2"/>
              </a:rPr>
              <a:t>www.youtube.com/watch?v=hjfHb4huiGo</a:t>
            </a:r>
            <a:endParaRPr lang="en-GB" dirty="0"/>
          </a:p>
          <a:p>
            <a:pPr lvl="1"/>
            <a:endParaRPr lang="en-GB" dirty="0" smtClean="0"/>
          </a:p>
          <a:p>
            <a:pPr marL="457200" lvl="1" indent="0">
              <a:buNone/>
            </a:pPr>
            <a:endParaRPr lang="en-GB" dirty="0" smtClean="0"/>
          </a:p>
          <a:p>
            <a:r>
              <a:rPr lang="en-GB" dirty="0" smtClean="0"/>
              <a:t>Long term impacts:</a:t>
            </a:r>
          </a:p>
          <a:p>
            <a:pPr marL="0" indent="0">
              <a:buNone/>
            </a:pPr>
            <a:endParaRPr lang="en-GB" dirty="0" smtClean="0"/>
          </a:p>
          <a:p>
            <a:pPr lvl="1"/>
            <a:r>
              <a:rPr lang="en-GB" dirty="0" smtClean="0"/>
              <a:t>A continuing decline of the resident population which, in turn, will lead to a further increase of shops and services catering for tourists at the expense of the local community.</a:t>
            </a:r>
          </a:p>
          <a:p>
            <a:pPr marL="457200" lvl="1" indent="0">
              <a:buNone/>
            </a:pPr>
            <a:endParaRPr lang="en-GB" dirty="0" smtClean="0"/>
          </a:p>
          <a:p>
            <a:pPr lvl="1"/>
            <a:r>
              <a:rPr lang="en-GB" dirty="0" smtClean="0"/>
              <a:t>Cumulative damage to buildings due to water and salt ingress, with potentially very high restoration costs in the future. Sea level rise will exacerbate this problem, unless flooding can be prevented</a:t>
            </a:r>
            <a:r>
              <a:rPr lang="en-GB" dirty="0"/>
              <a:t> </a:t>
            </a:r>
            <a:r>
              <a:rPr lang="en-GB" dirty="0" smtClean="0"/>
              <a:t>(see slide 10).</a:t>
            </a:r>
          </a:p>
          <a:p>
            <a:pPr marL="457200" lvl="1" indent="0">
              <a:buNone/>
            </a:pPr>
            <a:endParaRPr lang="en-GB" dirty="0" smtClean="0"/>
          </a:p>
        </p:txBody>
      </p:sp>
    </p:spTree>
    <p:extLst>
      <p:ext uri="{BB962C8B-B14F-4D97-AF65-F5344CB8AC3E}">
        <p14:creationId xmlns:p14="http://schemas.microsoft.com/office/powerpoint/2010/main" val="96188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2786</TotalTime>
  <Words>1714</Words>
  <Application>Microsoft Office PowerPoint</Application>
  <PresentationFormat>On-screen Show (4:3)</PresentationFormat>
  <Paragraphs>123</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Venice as a changing place: old concerns and new challenges</vt:lpstr>
      <vt:lpstr>Governance challenges</vt:lpstr>
      <vt:lpstr>Economic issues and challenges</vt:lpstr>
      <vt:lpstr>An economy reliant on tourism</vt:lpstr>
      <vt:lpstr>Economic issues and challenges: cruise ships</vt:lpstr>
      <vt:lpstr>PowerPoint Presentation</vt:lpstr>
      <vt:lpstr>A cruise ship in the Giudecca</vt:lpstr>
      <vt:lpstr>Impacts of the cruise ship industry</vt:lpstr>
      <vt:lpstr>Economic impacts of flooding</vt:lpstr>
      <vt:lpstr>Salt efflorescence on an interior wall in Venice.</vt:lpstr>
      <vt:lpstr>Economic costs with the MOSE scheme</vt:lpstr>
      <vt:lpstr>A way of raising more money</vt:lpstr>
      <vt:lpstr>Some possible solutions to diversify the economy</vt:lpstr>
      <vt:lpstr>There are areas of the historic city, such as the Arsenale, that are less frequented and could be regenerated.</vt:lpstr>
      <vt:lpstr>Local activities, such as fishing and farming, could be supported more by government, residents, and tourists.</vt:lpstr>
      <vt:lpstr>There is potential for fishing in the local area, but this is challenged by shipping and by deterioration of the ecological health of the lagoon.</vt:lpstr>
      <vt:lpstr>Some traditional Venetian products and shops remain that provide skilled employment to Venetians.</vt:lpstr>
      <vt:lpstr>Accommodation issues</vt:lpstr>
    </vt:vector>
  </TitlesOfParts>
  <Company>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Climatic hazards</dc:title>
  <dc:creator>d.anderson</dc:creator>
  <cp:lastModifiedBy>Harrison Hegarty</cp:lastModifiedBy>
  <cp:revision>238</cp:revision>
  <dcterms:created xsi:type="dcterms:W3CDTF">2012-01-04T14:14:15Z</dcterms:created>
  <dcterms:modified xsi:type="dcterms:W3CDTF">2020-02-26T12:38:59Z</dcterms:modified>
</cp:coreProperties>
</file>