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99" r:id="rId2"/>
    <p:sldId id="292" r:id="rId3"/>
    <p:sldId id="319" r:id="rId4"/>
    <p:sldId id="282" r:id="rId5"/>
    <p:sldId id="288" r:id="rId6"/>
    <p:sldId id="320" r:id="rId7"/>
    <p:sldId id="323" r:id="rId8"/>
    <p:sldId id="315" r:id="rId9"/>
    <p:sldId id="289" r:id="rId10"/>
    <p:sldId id="28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07" r:id="rId20"/>
    <p:sldId id="309" r:id="rId21"/>
    <p:sldId id="317" r:id="rId22"/>
    <p:sldId id="318" r:id="rId23"/>
    <p:sldId id="316" r:id="rId24"/>
    <p:sldId id="311" r:id="rId25"/>
    <p:sldId id="312" r:id="rId26"/>
    <p:sldId id="313" r:id="rId27"/>
    <p:sldId id="314" r:id="rId28"/>
    <p:sldId id="324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797E01"/>
    <a:srgbClr val="F54C00"/>
    <a:srgbClr val="740160"/>
    <a:srgbClr val="B70005"/>
    <a:srgbClr val="01415B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078" autoAdjust="0"/>
  </p:normalViewPr>
  <p:slideViewPr>
    <p:cSldViewPr showGuides="1">
      <p:cViewPr varScale="1">
        <p:scale>
          <a:sx n="70" d="100"/>
          <a:sy n="70" d="100"/>
        </p:scale>
        <p:origin x="1838" y="48"/>
      </p:cViewPr>
      <p:guideLst>
        <p:guide orient="horz" pos="119"/>
        <p:guide pos="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710E3-2A62-482E-BD50-E2E5B0B3FD4F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DD2B0-21D0-43CE-B68B-94E31B1A02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4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ges.colouring.london/buildingcategori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6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6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Edward de Bono Six Thinking Hats published 1985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0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Detailed information about how to collect information is available on </a:t>
            </a:r>
            <a:r>
              <a:rPr lang="en-GB" dirty="0">
                <a:hlinkClick r:id="rId3"/>
              </a:rPr>
              <a:t>https://www.pages.colouring.london/buildingcategories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0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classroom ideas or use these suggested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5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following the Route to Enquiry method – further information can be found on https://www.rgs.org/schools/teaching-resources/the-case-for-qualitative-fieldwork/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3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5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out the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0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1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oflondon.org/map/" TargetMode="External"/><Relationship Id="rId2" Type="http://schemas.openxmlformats.org/officeDocument/2006/relationships/hyperlink" Target="https://historicengland.org.uk/services-skills/our-planning-services/greater-london-archaeology-advisory-service/greater-london-historic-environment-recor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mapforschools.edina.ac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s.esriuk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gs.org/schools/fieldwork-in-schools/fieldwork-safety-and-planning/risk-assessment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uringlondon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nancesurvey.co.uk/mapzone/gis-z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ges.colouring.london/buildingcatego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0F2F6-9045-41E2-9F27-46F852B6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2200"/>
            <a:ext cx="9144000" cy="3101064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/>
              <a:t>Colouring London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611287" y="1756282"/>
            <a:ext cx="2045262" cy="196075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637061" y="1756282"/>
            <a:ext cx="1989228" cy="196075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588224" y="1756282"/>
            <a:ext cx="2016026" cy="196075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121335" y="2315292"/>
            <a:ext cx="1547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KS2	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784768" y="2083432"/>
            <a:ext cx="1712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800" dirty="0">
                <a:solidFill>
                  <a:schemeClr val="bg1"/>
                </a:solidFill>
              </a:rPr>
              <a:t>My local area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829129" y="2322390"/>
            <a:ext cx="16578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Lesson ideas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9E88D3-EE99-4E11-9A60-43D76EE1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6136" y="3680420"/>
            <a:ext cx="3245346" cy="3245346"/>
          </a:xfrm>
          <a:prstGeom prst="rect">
            <a:avLst/>
          </a:prstGeom>
        </p:spPr>
      </p:pic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992888" cy="3959225"/>
          </a:xfrm>
          <a:noFill/>
          <a:ln/>
        </p:spPr>
        <p:txBody>
          <a:bodyPr/>
          <a:lstStyle/>
          <a:p>
            <a:r>
              <a:rPr lang="en-GB" altLang="en-US" dirty="0"/>
              <a:t>You are the experts in your local area and your aim is to gather information on:</a:t>
            </a:r>
          </a:p>
          <a:p>
            <a:pPr lvl="1"/>
            <a:r>
              <a:rPr lang="en-GB" altLang="en-US" dirty="0"/>
              <a:t>The age of the buildings </a:t>
            </a:r>
          </a:p>
          <a:p>
            <a:pPr lvl="1"/>
            <a:r>
              <a:rPr lang="en-GB" altLang="en-US" dirty="0"/>
              <a:t>The type of the buildings</a:t>
            </a:r>
          </a:p>
          <a:p>
            <a:pPr lvl="1"/>
            <a:r>
              <a:rPr lang="en-GB" altLang="en-US" dirty="0"/>
              <a:t>The height of the buildings</a:t>
            </a:r>
          </a:p>
          <a:p>
            <a:pPr marL="457200" lvl="1" indent="0">
              <a:buNone/>
            </a:pPr>
            <a:endParaRPr lang="en-GB" altLang="en-US" dirty="0"/>
          </a:p>
          <a:p>
            <a:pPr marL="457200" lvl="1" indent="0">
              <a:buNone/>
            </a:pPr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Colouring London</a:t>
            </a:r>
          </a:p>
        </p:txBody>
      </p:sp>
    </p:spTree>
    <p:extLst>
      <p:ext uri="{BB962C8B-B14F-4D97-AF65-F5344CB8AC3E}">
        <p14:creationId xmlns:p14="http://schemas.microsoft.com/office/powerpoint/2010/main" val="127359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sz="3900" b="1" dirty="0">
                <a:solidFill>
                  <a:schemeClr val="bg1"/>
                </a:solidFill>
              </a:rPr>
              <a:t>How could you collect this information?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75656" y="1772816"/>
            <a:ext cx="7344816" cy="3959225"/>
          </a:xfrm>
          <a:noFill/>
          <a:ln/>
        </p:spPr>
        <p:txBody>
          <a:bodyPr/>
          <a:lstStyle/>
          <a:p>
            <a:r>
              <a:rPr lang="en-GB" altLang="en-US" dirty="0"/>
              <a:t>Primary data</a:t>
            </a:r>
          </a:p>
          <a:p>
            <a:pPr lvl="1"/>
            <a:r>
              <a:rPr lang="en-GB" altLang="en-US" dirty="0"/>
              <a:t>Carry out some local fieldwork</a:t>
            </a:r>
          </a:p>
          <a:p>
            <a:pPr lvl="1"/>
            <a:r>
              <a:rPr lang="en-GB" altLang="en-US" dirty="0"/>
              <a:t>Colour in your own map</a:t>
            </a:r>
          </a:p>
          <a:p>
            <a:pPr lvl="1"/>
            <a:r>
              <a:rPr lang="en-GB" altLang="en-US" dirty="0"/>
              <a:t>Return to school and your teacher can add the data to the Colouring London website</a:t>
            </a:r>
          </a:p>
          <a:p>
            <a:r>
              <a:rPr lang="en-GB" altLang="en-US" dirty="0"/>
              <a:t>Secondary data</a:t>
            </a:r>
          </a:p>
          <a:p>
            <a:pPr lvl="1"/>
            <a:r>
              <a:rPr lang="en-GB" altLang="en-US" dirty="0"/>
              <a:t>Use Google Earth, Maps and </a:t>
            </a:r>
            <a:r>
              <a:rPr lang="en-GB" altLang="en-US" dirty="0" err="1"/>
              <a:t>Streetview</a:t>
            </a:r>
            <a:endParaRPr lang="en-GB" altLang="en-US" dirty="0"/>
          </a:p>
          <a:p>
            <a:pPr lvl="1"/>
            <a:r>
              <a:rPr lang="en-GB" altLang="en-US" dirty="0"/>
              <a:t>Use websites such as </a:t>
            </a:r>
            <a:r>
              <a:rPr lang="en-GB" altLang="en-US" dirty="0">
                <a:hlinkClick r:id="rId2"/>
              </a:rPr>
              <a:t>Historic England</a:t>
            </a:r>
            <a:r>
              <a:rPr lang="en-GB" altLang="en-US" dirty="0"/>
              <a:t> or </a:t>
            </a:r>
            <a:r>
              <a:rPr lang="en-GB" altLang="en-US" dirty="0">
                <a:hlinkClick r:id="rId3"/>
              </a:rPr>
              <a:t>Survey of London </a:t>
            </a: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pPr lvl="1"/>
            <a:endParaRPr lang="en-GB" altLang="en-US" dirty="0"/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259632" y="1700808"/>
            <a:ext cx="7010400" cy="3959225"/>
          </a:xfrm>
          <a:noFill/>
          <a:ln/>
        </p:spPr>
        <p:txBody>
          <a:bodyPr/>
          <a:lstStyle/>
          <a:p>
            <a:r>
              <a:rPr lang="en-GB" altLang="en-US" dirty="0"/>
              <a:t>Think of some geographical questions </a:t>
            </a:r>
          </a:p>
          <a:p>
            <a:pPr lvl="1"/>
            <a:r>
              <a:rPr lang="en-GB" altLang="en-US" dirty="0"/>
              <a:t>Are the buildings in my local area all the same age?</a:t>
            </a:r>
          </a:p>
          <a:p>
            <a:pPr lvl="1"/>
            <a:r>
              <a:rPr lang="en-GB" altLang="en-US" dirty="0"/>
              <a:t>How many different types of building material have been used in my local area?</a:t>
            </a:r>
          </a:p>
          <a:p>
            <a:pPr lvl="1"/>
            <a:r>
              <a:rPr lang="en-GB" altLang="en-US" dirty="0"/>
              <a:t>Which buildings in my local area are sustainable?</a:t>
            </a:r>
          </a:p>
          <a:p>
            <a:pPr lvl="1"/>
            <a:r>
              <a:rPr lang="en-GB" altLang="en-US" dirty="0"/>
              <a:t>Are all the buildings the same height?</a:t>
            </a:r>
          </a:p>
          <a:p>
            <a:pPr lvl="1"/>
            <a:r>
              <a:rPr lang="en-GB" altLang="en-US" dirty="0"/>
              <a:t>Are all the buildings residential?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What do I know about my local area?</a:t>
            </a:r>
          </a:p>
        </p:txBody>
      </p:sp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Your route to successful fieldwork</a:t>
            </a:r>
          </a:p>
          <a:p>
            <a:pPr lvl="1"/>
            <a:r>
              <a:rPr lang="en-GB" altLang="en-US" dirty="0"/>
              <a:t>Write 1-3 key questions</a:t>
            </a:r>
          </a:p>
          <a:p>
            <a:pPr lvl="1"/>
            <a:r>
              <a:rPr lang="en-GB" altLang="en-US" dirty="0"/>
              <a:t>Choose 1-2 streets near school to survey</a:t>
            </a:r>
          </a:p>
          <a:p>
            <a:pPr lvl="1"/>
            <a:r>
              <a:rPr lang="en-GB" altLang="en-US" dirty="0"/>
              <a:t>Print out a map of your streets (</a:t>
            </a:r>
            <a:r>
              <a:rPr lang="en-GB" altLang="en-US" dirty="0" err="1">
                <a:hlinkClick r:id="rId3"/>
              </a:rPr>
              <a:t>Digimap</a:t>
            </a:r>
            <a:r>
              <a:rPr lang="en-GB" altLang="en-US" dirty="0">
                <a:hlinkClick r:id="rId3"/>
              </a:rPr>
              <a:t> for schools</a:t>
            </a:r>
            <a:r>
              <a:rPr lang="en-GB" altLang="en-US" dirty="0"/>
              <a:t> or </a:t>
            </a:r>
            <a:r>
              <a:rPr lang="en-GB" altLang="en-US" dirty="0">
                <a:hlinkClick r:id="rId4"/>
              </a:rPr>
              <a:t>ArcGIS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/>
              <a:t>Design a colour coding system to record on your printed map</a:t>
            </a:r>
          </a:p>
          <a:p>
            <a:pPr lvl="1"/>
            <a:r>
              <a:rPr lang="en-GB" altLang="en-US" dirty="0"/>
              <a:t>Discuss the potential risks of carrying out fieldwork</a:t>
            </a:r>
          </a:p>
          <a:p>
            <a:pPr lvl="1"/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Planning fieldwork</a:t>
            </a:r>
          </a:p>
        </p:txBody>
      </p:sp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Example study </a:t>
            </a:r>
          </a:p>
          <a:p>
            <a:r>
              <a:rPr lang="en-GB" altLang="en-US" b="1" kern="0" dirty="0">
                <a:solidFill>
                  <a:schemeClr val="bg1"/>
                </a:solidFill>
              </a:rPr>
              <a:t>Ealing, London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B988A-8FF8-40E6-A5C6-74E0152030B9}"/>
              </a:ext>
            </a:extLst>
          </p:cNvPr>
          <p:cNvSpPr txBox="1"/>
          <p:nvPr/>
        </p:nvSpPr>
        <p:spPr>
          <a:xfrm>
            <a:off x="683568" y="2060848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Key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 the buildings get older as you get further away from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Does the type of building change as you get further away from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 buildings get taller (have more storeys) as you get further away from school?</a:t>
            </a:r>
          </a:p>
        </p:txBody>
      </p:sp>
    </p:spTree>
    <p:extLst>
      <p:ext uri="{BB962C8B-B14F-4D97-AF65-F5344CB8AC3E}">
        <p14:creationId xmlns:p14="http://schemas.microsoft.com/office/powerpoint/2010/main" val="386101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Maps of study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BBB73-81FF-4879-BB2B-40277A239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77807"/>
            <a:ext cx="7020272" cy="498019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5728CE-C569-45E2-9E6C-AB04010C65C8}"/>
              </a:ext>
            </a:extLst>
          </p:cNvPr>
          <p:cNvSpPr/>
          <p:nvPr/>
        </p:nvSpPr>
        <p:spPr>
          <a:xfrm>
            <a:off x="179512" y="4797152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29949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Large scale maps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62F87-2807-44AE-8491-77E9669A2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6840760" cy="485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Large scale maps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5ADED-01C2-480D-9273-6F0645EF5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6840760" cy="485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Risk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FE2B3-CB9E-41F7-9658-7C3B30452FD8}"/>
              </a:ext>
            </a:extLst>
          </p:cNvPr>
          <p:cNvSpPr txBox="1"/>
          <p:nvPr/>
        </p:nvSpPr>
        <p:spPr>
          <a:xfrm>
            <a:off x="306827" y="2060848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Before you collect any data, think about your safety and the risks. </a:t>
            </a:r>
          </a:p>
          <a:p>
            <a:endParaRPr lang="en-GB" sz="2800" dirty="0"/>
          </a:p>
          <a:p>
            <a:r>
              <a:rPr lang="en-GB" sz="2800" dirty="0"/>
              <a:t>Your school will have a clear policy on carrying out a risk assessment before embarking on any fieldwork. </a:t>
            </a:r>
          </a:p>
          <a:p>
            <a:endParaRPr lang="en-GB" sz="2800" dirty="0"/>
          </a:p>
          <a:p>
            <a:r>
              <a:rPr lang="en-GB" sz="2800" dirty="0"/>
              <a:t>Please refer to this and for further information please visit the </a:t>
            </a:r>
            <a:r>
              <a:rPr lang="en-GB" sz="2800" dirty="0">
                <a:hlinkClick r:id="rId2"/>
              </a:rPr>
              <a:t>RGS-IBG Fieldwork safety and planning pages</a:t>
            </a:r>
            <a:r>
              <a:rPr lang="en-GB" sz="2800" dirty="0"/>
              <a:t>. </a:t>
            </a: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18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Designing a key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8E07C-ED24-4A9C-B08A-CB3733A97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03" t="19649" r="2201" b="8352"/>
          <a:stretch/>
        </p:blipFill>
        <p:spPr>
          <a:xfrm>
            <a:off x="611560" y="2065852"/>
            <a:ext cx="2232248" cy="3684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E18E4-9309-41C1-A97B-E1B023C1C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12" t="65957" r="1735" b="7664"/>
          <a:stretch/>
        </p:blipFill>
        <p:spPr>
          <a:xfrm>
            <a:off x="2195736" y="2420888"/>
            <a:ext cx="2232248" cy="2943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E4B08-1108-4AA4-90B4-120C696EFC46}"/>
              </a:ext>
            </a:extLst>
          </p:cNvPr>
          <p:cNvSpPr txBox="1"/>
          <p:nvPr/>
        </p:nvSpPr>
        <p:spPr>
          <a:xfrm>
            <a:off x="3995936" y="2065852"/>
            <a:ext cx="2903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</a:t>
            </a:r>
          </a:p>
          <a:p>
            <a:endParaRPr lang="en-GB" dirty="0"/>
          </a:p>
          <a:p>
            <a:r>
              <a:rPr lang="en-GB" dirty="0"/>
              <a:t>DT = Detached</a:t>
            </a:r>
          </a:p>
          <a:p>
            <a:r>
              <a:rPr lang="en-GB" dirty="0"/>
              <a:t>SD = Semi-detached</a:t>
            </a:r>
          </a:p>
          <a:p>
            <a:r>
              <a:rPr lang="en-GB" dirty="0"/>
              <a:t>ET = End of terrace</a:t>
            </a:r>
          </a:p>
          <a:p>
            <a:r>
              <a:rPr lang="en-GB" dirty="0"/>
              <a:t>MT = Mid terrace</a:t>
            </a:r>
          </a:p>
          <a:p>
            <a:r>
              <a:rPr lang="en-GB" dirty="0"/>
              <a:t>T = Terraced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AF10E-3D1A-4C13-8AB6-B5724F628B14}"/>
              </a:ext>
            </a:extLst>
          </p:cNvPr>
          <p:cNvSpPr txBox="1"/>
          <p:nvPr/>
        </p:nvSpPr>
        <p:spPr>
          <a:xfrm>
            <a:off x="6444208" y="2065852"/>
            <a:ext cx="255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Height </a:t>
            </a:r>
          </a:p>
          <a:p>
            <a:r>
              <a:rPr lang="en-GB" dirty="0"/>
              <a:t>(number of storeys)</a:t>
            </a:r>
          </a:p>
          <a:p>
            <a:endParaRPr lang="en-GB" dirty="0"/>
          </a:p>
          <a:p>
            <a:r>
              <a:rPr lang="en-GB" dirty="0"/>
              <a:t>1</a:t>
            </a:r>
          </a:p>
          <a:p>
            <a:r>
              <a:rPr lang="en-GB" dirty="0"/>
              <a:t>2</a:t>
            </a:r>
          </a:p>
          <a:p>
            <a:r>
              <a:rPr lang="en-GB" dirty="0"/>
              <a:t>3</a:t>
            </a:r>
          </a:p>
          <a:p>
            <a:r>
              <a:rPr lang="en-GB" dirty="0"/>
              <a:t>4</a:t>
            </a:r>
          </a:p>
          <a:p>
            <a:r>
              <a:rPr lang="en-GB" dirty="0"/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E1DD6E-757D-45BD-9295-E24989E1B2CE}"/>
              </a:ext>
            </a:extLst>
          </p:cNvPr>
          <p:cNvSpPr/>
          <p:nvPr/>
        </p:nvSpPr>
        <p:spPr>
          <a:xfrm>
            <a:off x="4427984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Think about the codes that you use. </a:t>
            </a:r>
          </a:p>
          <a:p>
            <a:pPr algn="ctr"/>
            <a:r>
              <a:rPr lang="en-GB" dirty="0"/>
              <a:t>On a paper map it would not be possible to use several colours on one building as they have done on the Colouring London platform</a:t>
            </a:r>
          </a:p>
        </p:txBody>
      </p:sp>
    </p:spTree>
    <p:extLst>
      <p:ext uri="{BB962C8B-B14F-4D97-AF65-F5344CB8AC3E}">
        <p14:creationId xmlns:p14="http://schemas.microsoft.com/office/powerpoint/2010/main" val="369049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A26BC-B360-4E82-A0B7-2BFFEF2C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096968"/>
            <a:ext cx="3313348" cy="2485011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Colouring London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2588" y="1916832"/>
            <a:ext cx="7010400" cy="3959225"/>
          </a:xfrm>
          <a:noFill/>
          <a:ln/>
        </p:spPr>
        <p:txBody>
          <a:bodyPr/>
          <a:lstStyle/>
          <a:p>
            <a:r>
              <a:rPr lang="en-GB" dirty="0"/>
              <a:t>Colouring London aims to collect information on every building in London, to help make the city more sustainable. </a:t>
            </a:r>
          </a:p>
          <a:p>
            <a:r>
              <a:rPr lang="en-GB" dirty="0"/>
              <a:t>It provides information about your local area</a:t>
            </a:r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https://colouringlondon.org/</a:t>
            </a: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Example of field map coloured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06B45-36C4-46DE-B863-FB059B153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5663" r="2783" b="4472"/>
          <a:stretch/>
        </p:blipFill>
        <p:spPr>
          <a:xfrm>
            <a:off x="899592" y="1916832"/>
            <a:ext cx="648873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How to identify the age of the building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F3297-4C9B-4165-BBBE-45283DD46C37}"/>
              </a:ext>
            </a:extLst>
          </p:cNvPr>
          <p:cNvSpPr txBox="1"/>
          <p:nvPr/>
        </p:nvSpPr>
        <p:spPr>
          <a:xfrm>
            <a:off x="395536" y="2204864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Using the Colouring London Building Typology handout, before you leave the classroom, agree which features of the building you will use to date it.</a:t>
            </a:r>
          </a:p>
          <a:p>
            <a:endParaRPr lang="en-GB" sz="2400" dirty="0"/>
          </a:p>
          <a:p>
            <a:r>
              <a:rPr lang="en-GB" sz="2400" dirty="0"/>
              <a:t>For example:</a:t>
            </a:r>
          </a:p>
          <a:p>
            <a:endParaRPr lang="en-GB" sz="2400" dirty="0"/>
          </a:p>
          <a:p>
            <a:r>
              <a:rPr lang="en-GB" sz="2400" dirty="0"/>
              <a:t>Construction material – brick or concrete?</a:t>
            </a:r>
          </a:p>
          <a:p>
            <a:endParaRPr lang="en-GB" sz="2400" dirty="0"/>
          </a:p>
          <a:p>
            <a:r>
              <a:rPr lang="en-GB" sz="2400" dirty="0"/>
              <a:t>Windows – single or double glazed? Wooden or PVC frames?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11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Photos of example building typologies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1876C-8A75-4CBF-81AE-F2B631479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1" y="4387351"/>
            <a:ext cx="2903852" cy="217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E8FAF-46FD-41DC-ACB9-D87B4445C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8" y="1770008"/>
            <a:ext cx="2903850" cy="2177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5E522-9984-488B-A070-5F7D34B5D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87351"/>
            <a:ext cx="2784309" cy="2088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25387-7613-4821-A260-2E46FC946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93" y="1772816"/>
            <a:ext cx="2784309" cy="2088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C9F4A-D121-442D-86F8-C4CF159A3872}"/>
              </a:ext>
            </a:extLst>
          </p:cNvPr>
          <p:cNvSpPr txBox="1"/>
          <p:nvPr/>
        </p:nvSpPr>
        <p:spPr>
          <a:xfrm>
            <a:off x="299998" y="5085184"/>
            <a:ext cx="695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  <a:p>
            <a:r>
              <a:rPr lang="en-GB" dirty="0"/>
              <a:t>SD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C537-BB43-40AC-BB7F-0193EB539EF7}"/>
              </a:ext>
            </a:extLst>
          </p:cNvPr>
          <p:cNvSpPr/>
          <p:nvPr/>
        </p:nvSpPr>
        <p:spPr>
          <a:xfrm>
            <a:off x="299998" y="5733256"/>
            <a:ext cx="45557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61DFA-69FC-4AFF-9D40-425808E6A582}"/>
              </a:ext>
            </a:extLst>
          </p:cNvPr>
          <p:cNvSpPr txBox="1"/>
          <p:nvPr/>
        </p:nvSpPr>
        <p:spPr>
          <a:xfrm>
            <a:off x="3347864" y="1870484"/>
            <a:ext cx="695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  <a:p>
            <a:r>
              <a:rPr lang="en-GB" dirty="0"/>
              <a:t>SD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8059E-94D3-40CC-953B-FAB41160843D}"/>
              </a:ext>
            </a:extLst>
          </p:cNvPr>
          <p:cNvSpPr/>
          <p:nvPr/>
        </p:nvSpPr>
        <p:spPr>
          <a:xfrm>
            <a:off x="3386606" y="2521154"/>
            <a:ext cx="45557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0F996-2502-4647-A111-BB1B2E7CD899}"/>
              </a:ext>
            </a:extLst>
          </p:cNvPr>
          <p:cNvSpPr txBox="1"/>
          <p:nvPr/>
        </p:nvSpPr>
        <p:spPr>
          <a:xfrm>
            <a:off x="5000459" y="4892967"/>
            <a:ext cx="695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  <a:p>
            <a:r>
              <a:rPr lang="en-GB" dirty="0"/>
              <a:t>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FE6DE5-9A73-4719-96BD-C83F67BB4275}"/>
              </a:ext>
            </a:extLst>
          </p:cNvPr>
          <p:cNvSpPr/>
          <p:nvPr/>
        </p:nvSpPr>
        <p:spPr>
          <a:xfrm>
            <a:off x="5053909" y="5553236"/>
            <a:ext cx="455578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6ADAD-CC5B-4449-B2B9-DDDE8026181E}"/>
              </a:ext>
            </a:extLst>
          </p:cNvPr>
          <p:cNvSpPr txBox="1"/>
          <p:nvPr/>
        </p:nvSpPr>
        <p:spPr>
          <a:xfrm>
            <a:off x="5348261" y="1975784"/>
            <a:ext cx="695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  <a:p>
            <a:r>
              <a:rPr lang="en-GB" dirty="0"/>
              <a:t>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9F98F4-E5BF-4788-9B04-1C8A5EED9CDB}"/>
              </a:ext>
            </a:extLst>
          </p:cNvPr>
          <p:cNvSpPr/>
          <p:nvPr/>
        </p:nvSpPr>
        <p:spPr>
          <a:xfrm>
            <a:off x="5361989" y="2678932"/>
            <a:ext cx="45557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9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</a:rPr>
              <a:t>Entering data into Colouring London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10CAA-386F-4F8F-B877-424B50757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38" b="3863"/>
          <a:stretch/>
        </p:blipFill>
        <p:spPr>
          <a:xfrm>
            <a:off x="0" y="2348880"/>
            <a:ext cx="9144000" cy="43204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B4E92F-CC75-4B05-88FE-DCD47A454055}"/>
              </a:ext>
            </a:extLst>
          </p:cNvPr>
          <p:cNvSpPr txBox="1"/>
          <p:nvPr/>
        </p:nvSpPr>
        <p:spPr>
          <a:xfrm>
            <a:off x="107504" y="170080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The teacher should enter the data. Please see KS2 and KS3 Colouring London guidance notes for teachers for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64441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Answering your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E43ED-6F76-477C-A5C7-837A56924283}"/>
              </a:ext>
            </a:extLst>
          </p:cNvPr>
          <p:cNvSpPr txBox="1"/>
          <p:nvPr/>
        </p:nvSpPr>
        <p:spPr>
          <a:xfrm>
            <a:off x="683568" y="2060848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Do the buildings get older as you get further away from school?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The buildings are similar in age (1920-1940) on the north side of the road</a:t>
            </a:r>
          </a:p>
          <a:p>
            <a:endParaRPr lang="en-GB" sz="2800" dirty="0"/>
          </a:p>
          <a:p>
            <a:r>
              <a:rPr lang="en-GB" sz="2800" dirty="0"/>
              <a:t>Buildings on the south side of the road are younger (some 1980s and 1990s)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0928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Answering your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67376-72C8-4C2E-98FD-B4452E3D7C82}"/>
              </a:ext>
            </a:extLst>
          </p:cNvPr>
          <p:cNvSpPr txBox="1"/>
          <p:nvPr/>
        </p:nvSpPr>
        <p:spPr>
          <a:xfrm>
            <a:off x="683568" y="206084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sz="2800" dirty="0"/>
              <a:t>Does the type of building change as you get further away from school?</a:t>
            </a:r>
          </a:p>
          <a:p>
            <a:pPr marL="514350" indent="-514350">
              <a:buFont typeface="+mj-lt"/>
              <a:buAutoNum type="arabicPeriod" startAt="2"/>
            </a:pPr>
            <a:endParaRPr lang="en-GB" sz="2800" dirty="0"/>
          </a:p>
          <a:p>
            <a:r>
              <a:rPr lang="en-GB" sz="2800" dirty="0"/>
              <a:t>The main building type on the north side of the road was Terraced (Mid-Terraced and End-Terraced).</a:t>
            </a:r>
          </a:p>
          <a:p>
            <a:endParaRPr lang="en-GB" sz="2800" dirty="0"/>
          </a:p>
          <a:p>
            <a:r>
              <a:rPr lang="en-GB" sz="2800" dirty="0"/>
              <a:t>The buildings on the south side were more varied with Detached, Semi-Detached and Terraced being observed.</a:t>
            </a:r>
          </a:p>
        </p:txBody>
      </p:sp>
    </p:spTree>
    <p:extLst>
      <p:ext uri="{BB962C8B-B14F-4D97-AF65-F5344CB8AC3E}">
        <p14:creationId xmlns:p14="http://schemas.microsoft.com/office/powerpoint/2010/main" val="3016914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F54C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Answering your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20CA5-F099-4230-A528-3EBE30652EB8}"/>
              </a:ext>
            </a:extLst>
          </p:cNvPr>
          <p:cNvSpPr txBox="1"/>
          <p:nvPr/>
        </p:nvSpPr>
        <p:spPr>
          <a:xfrm>
            <a:off x="683568" y="206084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800" dirty="0"/>
              <a:t>Do buildings get taller (have more storeys) as you get further away from school?</a:t>
            </a:r>
          </a:p>
          <a:p>
            <a:endParaRPr lang="en-GB" sz="2800" dirty="0"/>
          </a:p>
          <a:p>
            <a:r>
              <a:rPr lang="en-GB" sz="2800" dirty="0"/>
              <a:t>There is no change in building height, most are 2 storeys, with the exception of a row on the south side which is 3 storeys.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 startAt="3"/>
            </a:pPr>
            <a:endParaRPr lang="en-GB" sz="2800" dirty="0"/>
          </a:p>
          <a:p>
            <a:pPr marL="514350" indent="-514350">
              <a:buFont typeface="+mj-lt"/>
              <a:buAutoNum type="arabicPeriod" startAt="3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0673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Using the key enquiry questions suggested above, draw a conclusion about the age and characteristics of your local area.</a:t>
            </a:r>
          </a:p>
          <a:p>
            <a:endParaRPr lang="en-GB" altLang="en-US" dirty="0"/>
          </a:p>
          <a:p>
            <a:pPr lvl="1"/>
            <a:r>
              <a:rPr lang="en-GB" altLang="en-US" dirty="0"/>
              <a:t>e.g. There is little variation in the age or height of the buildings in my local area.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59420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What does this tell us about how sustainable our local area is?</a:t>
            </a:r>
          </a:p>
          <a:p>
            <a:pPr lvl="1"/>
            <a:r>
              <a:rPr lang="en-GB" altLang="en-US" dirty="0"/>
              <a:t>Age, type and height of buildings can tell us about the lifespan of the building</a:t>
            </a:r>
          </a:p>
          <a:p>
            <a:pPr lvl="1"/>
            <a:r>
              <a:rPr lang="en-GB" altLang="en-US" dirty="0"/>
              <a:t>Knowing this helps local government to decide whether to demolish and replace buildings in cities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9014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01415B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Colouring London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83FEF-2BB4-4AA6-94FA-1F2365170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0" b="6601"/>
          <a:stretch/>
        </p:blipFill>
        <p:spPr>
          <a:xfrm>
            <a:off x="0" y="2681536"/>
            <a:ext cx="9144000" cy="417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93D0F-65E3-4582-975B-BF96E5E3A954}"/>
              </a:ext>
            </a:extLst>
          </p:cNvPr>
          <p:cNvSpPr txBox="1"/>
          <p:nvPr/>
        </p:nvSpPr>
        <p:spPr>
          <a:xfrm>
            <a:off x="179512" y="170080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Colouring London team would like to colour in every building in London and they need your help.</a:t>
            </a:r>
          </a:p>
        </p:txBody>
      </p:sp>
    </p:spTree>
    <p:extLst>
      <p:ext uri="{BB962C8B-B14F-4D97-AF65-F5344CB8AC3E}">
        <p14:creationId xmlns:p14="http://schemas.microsoft.com/office/powerpoint/2010/main" val="39142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</a:rPr>
              <a:t>What is GIS?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31472-FF86-4582-B81D-1F70FCC0D63E}"/>
              </a:ext>
            </a:extLst>
          </p:cNvPr>
          <p:cNvSpPr txBox="1"/>
          <p:nvPr/>
        </p:nvSpPr>
        <p:spPr>
          <a:xfrm>
            <a:off x="467544" y="198884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GIS stands for Geographical Information Systems</a:t>
            </a:r>
          </a:p>
          <a:p>
            <a:endParaRPr lang="en-GB" sz="2400" dirty="0"/>
          </a:p>
          <a:p>
            <a:r>
              <a:rPr lang="en-GB" sz="2400" dirty="0"/>
              <a:t>It allows us to collect, store, process and display different categories of information linked to places on maps.</a:t>
            </a:r>
          </a:p>
          <a:p>
            <a:endParaRPr lang="en-GB" sz="2400" dirty="0"/>
          </a:p>
          <a:p>
            <a:r>
              <a:rPr lang="en-GB" sz="2400" dirty="0"/>
              <a:t>GIS can be used to identify patterns and can tell us about what a place is like. </a:t>
            </a:r>
          </a:p>
          <a:p>
            <a:endParaRPr lang="en-GB" sz="2400" dirty="0"/>
          </a:p>
          <a:p>
            <a:r>
              <a:rPr lang="en-GB" sz="2400" dirty="0"/>
              <a:t>In fact, you have probably used GIS without realising it, such as searching where you live in Google Maps.</a:t>
            </a:r>
          </a:p>
          <a:p>
            <a:endParaRPr lang="en-GB" sz="2400" dirty="0"/>
          </a:p>
          <a:p>
            <a:r>
              <a:rPr lang="en-GB" sz="2400" dirty="0"/>
              <a:t>You can find out more by visiting </a:t>
            </a:r>
            <a:r>
              <a:rPr lang="en-GB" sz="2400" dirty="0">
                <a:hlinkClick r:id="rId3"/>
              </a:rPr>
              <a:t>https://www.ordnancesurvey.co.uk/mapzone/gis-zone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7010400" cy="3959225"/>
          </a:xfrm>
          <a:noFill/>
          <a:ln/>
        </p:spPr>
        <p:txBody>
          <a:bodyPr/>
          <a:lstStyle/>
          <a:p>
            <a:r>
              <a:rPr lang="en-GB" altLang="en-US" dirty="0"/>
              <a:t>Thinking hats task</a:t>
            </a:r>
          </a:p>
          <a:p>
            <a:r>
              <a:rPr lang="en-GB" altLang="en-US" dirty="0"/>
              <a:t>Divide into groups of 6 to discuss the following two questions:</a:t>
            </a:r>
          </a:p>
          <a:p>
            <a:pPr lvl="1"/>
            <a:r>
              <a:rPr lang="en-GB" altLang="en-US" dirty="0"/>
              <a:t>What does sustainability mean?</a:t>
            </a:r>
          </a:p>
          <a:p>
            <a:pPr lvl="1"/>
            <a:r>
              <a:rPr lang="en-GB" altLang="en-US" dirty="0"/>
              <a:t>What information could you collect about a building that might tell us about how sustainable it is?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What information should I collect?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The Thinking Hats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D1DEA7-C31C-476D-A348-40BC412F9DF8}"/>
              </a:ext>
            </a:extLst>
          </p:cNvPr>
          <p:cNvGraphicFramePr>
            <a:graphicFrameLocks noGrp="1"/>
          </p:cNvGraphicFramePr>
          <p:nvPr/>
        </p:nvGraphicFramePr>
        <p:xfrm>
          <a:off x="827585" y="1652754"/>
          <a:ext cx="7488832" cy="548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4728">
                  <a:extLst>
                    <a:ext uri="{9D8B030D-6E8A-4147-A177-3AD203B41FA5}">
                      <a16:colId xmlns:a16="http://schemas.microsoft.com/office/drawing/2014/main" val="1963201713"/>
                    </a:ext>
                  </a:extLst>
                </a:gridCol>
                <a:gridCol w="2055759">
                  <a:extLst>
                    <a:ext uri="{9D8B030D-6E8A-4147-A177-3AD203B41FA5}">
                      <a16:colId xmlns:a16="http://schemas.microsoft.com/office/drawing/2014/main" val="3473501005"/>
                    </a:ext>
                  </a:extLst>
                </a:gridCol>
                <a:gridCol w="3258345">
                  <a:extLst>
                    <a:ext uri="{9D8B030D-6E8A-4147-A177-3AD203B41FA5}">
                      <a16:colId xmlns:a16="http://schemas.microsoft.com/office/drawing/2014/main" val="3547488791"/>
                    </a:ext>
                  </a:extLst>
                </a:gridCol>
              </a:tblGrid>
              <a:tr h="88238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White Hat</a:t>
                      </a:r>
                    </a:p>
                    <a:p>
                      <a:pPr algn="l"/>
                      <a:endParaRPr lang="en-GB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Data and information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889519"/>
                  </a:ext>
                </a:extLst>
              </a:tr>
              <a:tr h="82983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Red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Feelings and intuition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08263"/>
                  </a:ext>
                </a:extLst>
              </a:tr>
              <a:tr h="77953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Yellow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Positive 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22563"/>
                  </a:ext>
                </a:extLst>
              </a:tr>
              <a:tr h="88238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Black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Critical approach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66667"/>
                  </a:ext>
                </a:extLst>
              </a:tr>
              <a:tr h="88238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Green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Creative thinking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18006"/>
                  </a:ext>
                </a:extLst>
              </a:tr>
              <a:tr h="48460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Blue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Summaries and conclusions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206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034C259-E330-4A5F-8A97-2228BB1C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00" y="1788667"/>
            <a:ext cx="1353783" cy="57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33767-5FB7-48BA-A4C1-FEEEEA266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33" y="2754785"/>
            <a:ext cx="1151176" cy="561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7A0DFC-3D63-4EB1-98C2-92504752C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609" y="3579221"/>
            <a:ext cx="1141966" cy="607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583F44-841B-4AD4-8F1A-940382385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160" y="4532066"/>
            <a:ext cx="902522" cy="543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D1EA6E-42BB-4616-AF85-9AC99FC9B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017" y="5420445"/>
            <a:ext cx="911731" cy="524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3FAFF-CD0D-4604-B040-5FF87681E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470" y="6303592"/>
            <a:ext cx="948569" cy="5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575"/>
            <a:ext cx="7776864" cy="3959225"/>
          </a:xfrm>
          <a:noFill/>
          <a:ln/>
        </p:spPr>
        <p:txBody>
          <a:bodyPr/>
          <a:lstStyle/>
          <a:p>
            <a:r>
              <a:rPr lang="en-GB" altLang="en-US" dirty="0"/>
              <a:t>Write your class ideas into the bubble below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Discuss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8E68A0B-1C47-4612-9221-6FCBEFCCD069}"/>
              </a:ext>
            </a:extLst>
          </p:cNvPr>
          <p:cNvSpPr/>
          <p:nvPr/>
        </p:nvSpPr>
        <p:spPr>
          <a:xfrm>
            <a:off x="1043608" y="2636912"/>
            <a:ext cx="7490792" cy="33828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88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575"/>
            <a:ext cx="7776864" cy="3959225"/>
          </a:xfrm>
          <a:noFill/>
          <a:ln/>
        </p:spPr>
        <p:txBody>
          <a:bodyPr/>
          <a:lstStyle/>
          <a:p>
            <a:r>
              <a:rPr lang="en-GB" altLang="en-US" dirty="0"/>
              <a:t>Suggestions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8E68A0B-1C47-4612-9221-6FCBEFCCD069}"/>
              </a:ext>
            </a:extLst>
          </p:cNvPr>
          <p:cNvSpPr/>
          <p:nvPr/>
        </p:nvSpPr>
        <p:spPr>
          <a:xfrm>
            <a:off x="1043608" y="2636912"/>
            <a:ext cx="7490792" cy="33828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97132-BBAD-4526-8AB7-5337BD6C3564}"/>
              </a:ext>
            </a:extLst>
          </p:cNvPr>
          <p:cNvSpPr txBox="1"/>
          <p:nvPr/>
        </p:nvSpPr>
        <p:spPr>
          <a:xfrm>
            <a:off x="3635896" y="302405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old the building?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C28A0-52B1-4A52-B9F5-D2B42060CCC8}"/>
              </a:ext>
            </a:extLst>
          </p:cNvPr>
          <p:cNvSpPr txBox="1"/>
          <p:nvPr/>
        </p:nvSpPr>
        <p:spPr>
          <a:xfrm>
            <a:off x="2988804" y="416677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 building made of bricks?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C65D7-C28D-4231-BA9A-CC42BCED6E5F}"/>
              </a:ext>
            </a:extLst>
          </p:cNvPr>
          <p:cNvSpPr txBox="1"/>
          <p:nvPr/>
        </p:nvSpPr>
        <p:spPr>
          <a:xfrm>
            <a:off x="2026162" y="4745471"/>
            <a:ext cx="499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windows does the building have?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A5E7A-3057-443E-8C6F-AABB866F8A4A}"/>
              </a:ext>
            </a:extLst>
          </p:cNvPr>
          <p:cNvSpPr txBox="1"/>
          <p:nvPr/>
        </p:nvSpPr>
        <p:spPr>
          <a:xfrm>
            <a:off x="4572000" y="361366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building used for?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2F109-7979-43CC-85A1-76BC9EA4EECB}"/>
              </a:ext>
            </a:extLst>
          </p:cNvPr>
          <p:cNvSpPr txBox="1"/>
          <p:nvPr/>
        </p:nvSpPr>
        <p:spPr>
          <a:xfrm>
            <a:off x="1835696" y="34573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 building empty/unoccupied?</a:t>
            </a:r>
          </a:p>
        </p:txBody>
      </p:sp>
    </p:spTree>
    <p:extLst>
      <p:ext uri="{BB962C8B-B14F-4D97-AF65-F5344CB8AC3E}">
        <p14:creationId xmlns:p14="http://schemas.microsoft.com/office/powerpoint/2010/main" val="266501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02804" y="1772816"/>
            <a:ext cx="7010400" cy="3959225"/>
          </a:xfrm>
          <a:noFill/>
          <a:ln/>
        </p:spPr>
        <p:txBody>
          <a:bodyPr/>
          <a:lstStyle/>
          <a:p>
            <a:r>
              <a:rPr lang="en-GB" altLang="en-US" dirty="0"/>
              <a:t>Colouring London would like to collect </a:t>
            </a:r>
          </a:p>
          <a:p>
            <a:pPr lvl="1"/>
            <a:r>
              <a:rPr lang="en-GB" altLang="en-US" sz="2400" dirty="0"/>
              <a:t>Location</a:t>
            </a:r>
          </a:p>
          <a:p>
            <a:pPr lvl="1"/>
            <a:r>
              <a:rPr lang="en-GB" altLang="en-US" sz="2400" dirty="0"/>
              <a:t>Land use</a:t>
            </a:r>
          </a:p>
          <a:p>
            <a:pPr lvl="1"/>
            <a:r>
              <a:rPr lang="en-GB" altLang="en-US" sz="2400" dirty="0"/>
              <a:t>Type</a:t>
            </a:r>
          </a:p>
          <a:p>
            <a:pPr lvl="1"/>
            <a:r>
              <a:rPr lang="en-GB" altLang="en-US" sz="2400" dirty="0"/>
              <a:t>Age</a:t>
            </a:r>
          </a:p>
          <a:p>
            <a:pPr lvl="1"/>
            <a:r>
              <a:rPr lang="en-GB" altLang="en-US" sz="2400" dirty="0"/>
              <a:t>Size &amp; Shape</a:t>
            </a:r>
          </a:p>
          <a:p>
            <a:pPr lvl="1"/>
            <a:r>
              <a:rPr lang="en-GB" altLang="en-US" sz="2400" dirty="0"/>
              <a:t>Construction</a:t>
            </a:r>
          </a:p>
          <a:p>
            <a:pPr lvl="1"/>
            <a:r>
              <a:rPr lang="en-GB" altLang="en-US" sz="2400" dirty="0"/>
              <a:t>Streetscape</a:t>
            </a:r>
          </a:p>
          <a:p>
            <a:pPr lvl="1"/>
            <a:r>
              <a:rPr lang="en-GB" altLang="en-US" sz="2400" dirty="0"/>
              <a:t>Team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200" b="1" kern="0" dirty="0">
                <a:solidFill>
                  <a:schemeClr val="bg1"/>
                </a:solidFill>
              </a:rPr>
              <a:t>What information should you collect?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FF3B7B-9AA8-498C-827B-7D3713F529D7}"/>
              </a:ext>
            </a:extLst>
          </p:cNvPr>
          <p:cNvSpPr/>
          <p:nvPr/>
        </p:nvSpPr>
        <p:spPr>
          <a:xfrm>
            <a:off x="323528" y="6137201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https://www.pages.colouring.london/buildingcategories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359</TotalTime>
  <Words>1124</Words>
  <Application>Microsoft Office PowerPoint</Application>
  <PresentationFormat>On-screen Show (4:3)</PresentationFormat>
  <Paragraphs>208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Times New Roman</vt:lpstr>
      <vt:lpstr>Wingdings</vt:lpstr>
      <vt:lpstr>RGS-IBG master slide</vt:lpstr>
      <vt:lpstr>Colouring London</vt:lpstr>
      <vt:lpstr>Colouring London</vt:lpstr>
      <vt:lpstr>Colouring London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could you collect this information?</vt:lpstr>
      <vt:lpstr>PowerPoint Presentation</vt:lpstr>
      <vt:lpstr>PowerPoint Presentation</vt:lpstr>
      <vt:lpstr>PowerPoint Presentation</vt:lpstr>
      <vt:lpstr>PowerPoint Presentation</vt:lpstr>
      <vt:lpstr>Large scale maps </vt:lpstr>
      <vt:lpstr>PowerPoint Presentation</vt:lpstr>
      <vt:lpstr>PowerPoint Presentation</vt:lpstr>
      <vt:lpstr>PowerPoint Presentation</vt:lpstr>
      <vt:lpstr>PowerPoint Presentation</vt:lpstr>
      <vt:lpstr>How to identify the age of the building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Edward Badger</cp:lastModifiedBy>
  <cp:revision>44</cp:revision>
  <dcterms:created xsi:type="dcterms:W3CDTF">2018-10-26T14:47:48Z</dcterms:created>
  <dcterms:modified xsi:type="dcterms:W3CDTF">2020-02-27T14:21:36Z</dcterms:modified>
</cp:coreProperties>
</file>