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99" r:id="rId2"/>
    <p:sldId id="325" r:id="rId3"/>
    <p:sldId id="349" r:id="rId4"/>
    <p:sldId id="353" r:id="rId5"/>
    <p:sldId id="354" r:id="rId6"/>
    <p:sldId id="312" r:id="rId7"/>
    <p:sldId id="355" r:id="rId8"/>
    <p:sldId id="313" r:id="rId9"/>
    <p:sldId id="359" r:id="rId10"/>
    <p:sldId id="364" r:id="rId11"/>
    <p:sldId id="361" r:id="rId12"/>
    <p:sldId id="350" r:id="rId13"/>
    <p:sldId id="366" r:id="rId14"/>
    <p:sldId id="368" r:id="rId15"/>
    <p:sldId id="369" r:id="rId16"/>
    <p:sldId id="370" r:id="rId17"/>
    <p:sldId id="371" r:id="rId18"/>
    <p:sldId id="372" r:id="rId19"/>
    <p:sldId id="345" r:id="rId20"/>
    <p:sldId id="348" r:id="rId21"/>
    <p:sldId id="344" r:id="rId22"/>
    <p:sldId id="373" r:id="rId23"/>
    <p:sldId id="3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4C00"/>
    <a:srgbClr val="B70005"/>
    <a:srgbClr val="01415B"/>
    <a:srgbClr val="BDB4A2"/>
    <a:srgbClr val="CDBEB1"/>
    <a:srgbClr val="ADA3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CE3CB-4B31-48B0-AF3B-02FBABC2B51D}" v="3" dt="2023-01-09T02:49:23.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0" autoAdjust="0"/>
    <p:restoredTop sz="94660"/>
  </p:normalViewPr>
  <p:slideViewPr>
    <p:cSldViewPr snapToGrid="0">
      <p:cViewPr>
        <p:scale>
          <a:sx n="61" d="100"/>
          <a:sy n="61" d="100"/>
        </p:scale>
        <p:origin x="53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Owens" userId="b67acbd404e246bb" providerId="LiveId" clId="{75DCE3CB-4B31-48B0-AF3B-02FBABC2B51D}"/>
    <pc:docChg chg="custSel addSld delSld modSld">
      <pc:chgData name="Paula Owens" userId="b67acbd404e246bb" providerId="LiveId" clId="{75DCE3CB-4B31-48B0-AF3B-02FBABC2B51D}" dt="2023-01-09T03:05:13.768" v="38" actId="47"/>
      <pc:docMkLst>
        <pc:docMk/>
      </pc:docMkLst>
      <pc:sldChg chg="modSp mod">
        <pc:chgData name="Paula Owens" userId="b67acbd404e246bb" providerId="LiveId" clId="{75DCE3CB-4B31-48B0-AF3B-02FBABC2B51D}" dt="2023-01-09T02:56:02.751" v="37" actId="1076"/>
        <pc:sldMkLst>
          <pc:docMk/>
          <pc:sldMk cId="1400805020" sldId="312"/>
        </pc:sldMkLst>
        <pc:spChg chg="mod">
          <ac:chgData name="Paula Owens" userId="b67acbd404e246bb" providerId="LiveId" clId="{75DCE3CB-4B31-48B0-AF3B-02FBABC2B51D}" dt="2023-01-09T02:55:59.521" v="36" actId="14100"/>
          <ac:spMkLst>
            <pc:docMk/>
            <pc:sldMk cId="1400805020" sldId="312"/>
            <ac:spMk id="13" creationId="{88DAFB74-71AF-1804-DEAB-7ABAB9483C0E}"/>
          </ac:spMkLst>
        </pc:spChg>
        <pc:spChg chg="mod">
          <ac:chgData name="Paula Owens" userId="b67acbd404e246bb" providerId="LiveId" clId="{75DCE3CB-4B31-48B0-AF3B-02FBABC2B51D}" dt="2023-01-09T02:56:02.751" v="37" actId="1076"/>
          <ac:spMkLst>
            <pc:docMk/>
            <pc:sldMk cId="1400805020" sldId="312"/>
            <ac:spMk id="14" creationId="{BA80BB06-A727-6B75-110E-7554A0148588}"/>
          </ac:spMkLst>
        </pc:spChg>
        <pc:picChg chg="mod">
          <ac:chgData name="Paula Owens" userId="b67acbd404e246bb" providerId="LiveId" clId="{75DCE3CB-4B31-48B0-AF3B-02FBABC2B51D}" dt="2023-01-09T02:55:52.188" v="34" actId="1076"/>
          <ac:picMkLst>
            <pc:docMk/>
            <pc:sldMk cId="1400805020" sldId="312"/>
            <ac:picMk id="10" creationId="{AC163079-57FD-1E14-2E57-80ABC045C7D8}"/>
          </ac:picMkLst>
        </pc:picChg>
      </pc:sldChg>
      <pc:sldChg chg="del">
        <pc:chgData name="Paula Owens" userId="b67acbd404e246bb" providerId="LiveId" clId="{75DCE3CB-4B31-48B0-AF3B-02FBABC2B51D}" dt="2023-01-09T03:05:13.768" v="38" actId="47"/>
        <pc:sldMkLst>
          <pc:docMk/>
          <pc:sldMk cId="1113156447" sldId="331"/>
        </pc:sldMkLst>
      </pc:sldChg>
      <pc:sldChg chg="modSp mod">
        <pc:chgData name="Paula Owens" userId="b67acbd404e246bb" providerId="LiveId" clId="{75DCE3CB-4B31-48B0-AF3B-02FBABC2B51D}" dt="2023-01-09T02:47:38.692" v="0" actId="1076"/>
        <pc:sldMkLst>
          <pc:docMk/>
          <pc:sldMk cId="2556359856" sldId="348"/>
        </pc:sldMkLst>
        <pc:picChg chg="mod">
          <ac:chgData name="Paula Owens" userId="b67acbd404e246bb" providerId="LiveId" clId="{75DCE3CB-4B31-48B0-AF3B-02FBABC2B51D}" dt="2023-01-09T02:47:38.692" v="0" actId="1076"/>
          <ac:picMkLst>
            <pc:docMk/>
            <pc:sldMk cId="2556359856" sldId="348"/>
            <ac:picMk id="4" creationId="{3BDC4848-7DDC-424B-1F90-9DF98D99541D}"/>
          </ac:picMkLst>
        </pc:picChg>
      </pc:sldChg>
      <pc:sldChg chg="modSp mod">
        <pc:chgData name="Paula Owens" userId="b67acbd404e246bb" providerId="LiveId" clId="{75DCE3CB-4B31-48B0-AF3B-02FBABC2B51D}" dt="2023-01-09T02:54:17.788" v="23" actId="1076"/>
        <pc:sldMkLst>
          <pc:docMk/>
          <pc:sldMk cId="2592612543" sldId="354"/>
        </pc:sldMkLst>
        <pc:spChg chg="mod">
          <ac:chgData name="Paula Owens" userId="b67acbd404e246bb" providerId="LiveId" clId="{75DCE3CB-4B31-48B0-AF3B-02FBABC2B51D}" dt="2023-01-09T02:54:17.788" v="23" actId="1076"/>
          <ac:spMkLst>
            <pc:docMk/>
            <pc:sldMk cId="2592612543" sldId="354"/>
            <ac:spMk id="4" creationId="{75E897BC-A314-2ACB-DE94-FA32766ADA0C}"/>
          </ac:spMkLst>
        </pc:spChg>
      </pc:sldChg>
      <pc:sldChg chg="addSp delSp modSp new del mod">
        <pc:chgData name="Paula Owens" userId="b67acbd404e246bb" providerId="LiveId" clId="{75DCE3CB-4B31-48B0-AF3B-02FBABC2B51D}" dt="2023-01-09T02:50:20.946" v="13" actId="47"/>
        <pc:sldMkLst>
          <pc:docMk/>
          <pc:sldMk cId="806908420" sldId="374"/>
        </pc:sldMkLst>
        <pc:spChg chg="add mod">
          <ac:chgData name="Paula Owens" userId="b67acbd404e246bb" providerId="LiveId" clId="{75DCE3CB-4B31-48B0-AF3B-02FBABC2B51D}" dt="2023-01-09T02:49:40.342" v="10" actId="1076"/>
          <ac:spMkLst>
            <pc:docMk/>
            <pc:sldMk cId="806908420" sldId="374"/>
            <ac:spMk id="4" creationId="{D1E3A7AD-0767-714F-D26A-29B27E3A41B9}"/>
          </ac:spMkLst>
        </pc:spChg>
        <pc:picChg chg="add del mod">
          <ac:chgData name="Paula Owens" userId="b67acbd404e246bb" providerId="LiveId" clId="{75DCE3CB-4B31-48B0-AF3B-02FBABC2B51D}" dt="2023-01-09T02:50:17.733" v="12" actId="478"/>
          <ac:picMkLst>
            <pc:docMk/>
            <pc:sldMk cId="806908420" sldId="374"/>
            <ac:picMk id="3" creationId="{749181D9-0B9A-862D-C83C-1041CC51A2EC}"/>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30T20:04:12.302"/>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30T20:04:14.647"/>
    </inkml:context>
    <inkml:brush xml:id="br0">
      <inkml:brushProperty name="width" value="0.05" units="cm"/>
      <inkml:brushProperty name="height" value="0.0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A6998-7026-465D-A817-609A61EB462E}" type="datetimeFigureOut">
              <a:rPr lang="en-GB" smtClean="0"/>
              <a:t>07/01/2023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81347-70F8-45B6-B4CE-9219857FA790}" type="slidenum">
              <a:rPr lang="en-GB" smtClean="0"/>
              <a:t>‹#›</a:t>
            </a:fld>
            <a:endParaRPr lang="en-GB"/>
          </a:p>
        </p:txBody>
      </p:sp>
    </p:spTree>
    <p:extLst>
      <p:ext uri="{BB962C8B-B14F-4D97-AF65-F5344CB8AC3E}">
        <p14:creationId xmlns:p14="http://schemas.microsoft.com/office/powerpoint/2010/main" val="132129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7541" y="188641"/>
            <a:ext cx="7389779"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319423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1"/>
            <a:ext cx="7328363"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054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0"/>
            <a:ext cx="7232352"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20320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8072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930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68500" y="188913"/>
            <a:ext cx="7296811"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609600" y="17728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12578"/>
            <a:ext cx="5386917"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7728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412578"/>
            <a:ext cx="5389033"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974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8500" y="206902"/>
            <a:ext cx="7232352"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558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43848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9370912"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188913"/>
            <a:ext cx="6970645"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9370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316878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32382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1" y="188914"/>
            <a:ext cx="7295852"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9812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7564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39200" y="6248400"/>
            <a:ext cx="2540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4368800" y="6248400"/>
            <a:ext cx="38608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2032000" y="6248400"/>
            <a:ext cx="17272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5379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968501" y="188641"/>
            <a:ext cx="7295852"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2032000" y="2060576"/>
            <a:ext cx="9347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46088" name="Oval 8"/>
          <p:cNvSpPr>
            <a:spLocks noChangeArrowheads="1"/>
          </p:cNvSpPr>
          <p:nvPr userDrawn="1"/>
        </p:nvSpPr>
        <p:spPr bwMode="auto">
          <a:xfrm>
            <a:off x="203200" y="838200"/>
            <a:ext cx="3048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719667" y="838200"/>
            <a:ext cx="3048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1236133" y="838200"/>
            <a:ext cx="3048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3615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uk/maps/place/South+Georgia+Island/@-68.0211147,-22.9202901,3.43z/data=!4m13!1m7!3m6!1s0xbb8a65e2e880c75d:0x596df33bc72cd517!2sPaulet+Island!3b1!8m2!3d-63.5789576!4d-55.7865645!3m4!1s0xbecb0d04d60d1019:0xde9df3c446380561!8m2!3d-54.412537!4d-36.5844727"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ndurance22.org/expedition-team" TargetMode="External"/><Relationship Id="rId2" Type="http://schemas.openxmlformats.org/officeDocument/2006/relationships/hyperlink" Target="https://www.rgs.org/schools/teaching-resources/exploring-shackleton%E2%80%99s-antarctica/"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40170" y="188914"/>
            <a:ext cx="7218704" cy="1439887"/>
          </a:xfrm>
        </p:spPr>
        <p:txBody>
          <a:bodyPr anchor="t"/>
          <a:lstStyle/>
          <a:p>
            <a:pPr algn="ctr"/>
            <a:r>
              <a:rPr lang="en-GB" altLang="en-US" b="1" dirty="0"/>
              <a:t>5. </a:t>
            </a:r>
            <a:r>
              <a:rPr lang="en-GB" altLang="en-US" b="1"/>
              <a:t>Staying Alive</a:t>
            </a:r>
            <a:endParaRPr lang="en-US" altLang="en-US" b="1" dirty="0"/>
          </a:p>
        </p:txBody>
      </p:sp>
      <p:sp>
        <p:nvSpPr>
          <p:cNvPr id="69635" name="Rectangle 3"/>
          <p:cNvSpPr>
            <a:spLocks noGrp="1" noChangeArrowheads="1"/>
          </p:cNvSpPr>
          <p:nvPr>
            <p:ph type="body" sz="half" idx="1"/>
          </p:nvPr>
        </p:nvSpPr>
        <p:spPr/>
        <p:txBody>
          <a:bodyPr/>
          <a:lstStyle/>
          <a:p>
            <a:pPr>
              <a:buFont typeface="Wingdings" pitchFamily="2" charset="2"/>
              <a:buNone/>
            </a:pPr>
            <a:r>
              <a:rPr lang="en-GB" altLang="en-US" sz="2600" dirty="0"/>
              <a:t> </a:t>
            </a:r>
            <a:endParaRPr lang="en-US" altLang="en-US" sz="2600" dirty="0"/>
          </a:p>
        </p:txBody>
      </p:sp>
      <p:sp>
        <p:nvSpPr>
          <p:cNvPr id="69636" name="Oval 4"/>
          <p:cNvSpPr>
            <a:spLocks noChangeArrowheads="1"/>
          </p:cNvSpPr>
          <p:nvPr/>
        </p:nvSpPr>
        <p:spPr bwMode="auto">
          <a:xfrm>
            <a:off x="1774826" y="2924945"/>
            <a:ext cx="2665413" cy="2663825"/>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7" name="Oval 5"/>
          <p:cNvSpPr>
            <a:spLocks noChangeArrowheads="1"/>
          </p:cNvSpPr>
          <p:nvPr/>
        </p:nvSpPr>
        <p:spPr bwMode="auto">
          <a:xfrm>
            <a:off x="4799806" y="2924945"/>
            <a:ext cx="2592388" cy="2663825"/>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a:solidFill>
                <a:srgbClr val="336699"/>
              </a:solidFill>
              <a:latin typeface="Arial" charset="0"/>
            </a:endParaRPr>
          </a:p>
        </p:txBody>
      </p:sp>
      <p:sp>
        <p:nvSpPr>
          <p:cNvPr id="69638" name="Oval 6"/>
          <p:cNvSpPr>
            <a:spLocks noChangeArrowheads="1"/>
          </p:cNvSpPr>
          <p:nvPr/>
        </p:nvSpPr>
        <p:spPr bwMode="auto">
          <a:xfrm>
            <a:off x="7751763" y="2924945"/>
            <a:ext cx="2627312" cy="2663825"/>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9" name="Text Box 7"/>
          <p:cNvSpPr txBox="1">
            <a:spLocks noChangeArrowheads="1"/>
          </p:cNvSpPr>
          <p:nvPr/>
        </p:nvSpPr>
        <p:spPr bwMode="auto">
          <a:xfrm>
            <a:off x="2135189" y="3572645"/>
            <a:ext cx="20161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altLang="en-US" sz="2800" dirty="0">
                <a:solidFill>
                  <a:srgbClr val="FFFFFF"/>
                </a:solidFill>
                <a:latin typeface="Helvetica" pitchFamily="34" charset="0"/>
              </a:rPr>
              <a:t>Shackleton 100</a:t>
            </a:r>
            <a:endParaRPr lang="en-US" altLang="en-US" sz="2800" dirty="0">
              <a:solidFill>
                <a:srgbClr val="FFFFFF"/>
              </a:solidFill>
              <a:latin typeface="Helvetica" pitchFamily="34" charset="0"/>
            </a:endParaRPr>
          </a:p>
        </p:txBody>
      </p:sp>
      <p:sp>
        <p:nvSpPr>
          <p:cNvPr id="69640" name="Text Box 8"/>
          <p:cNvSpPr txBox="1">
            <a:spLocks noChangeArrowheads="1"/>
          </p:cNvSpPr>
          <p:nvPr/>
        </p:nvSpPr>
        <p:spPr bwMode="auto">
          <a:xfrm>
            <a:off x="5087939" y="3572645"/>
            <a:ext cx="22320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GB" altLang="en-US" sz="2800" dirty="0">
                <a:solidFill>
                  <a:srgbClr val="FFFFFF"/>
                </a:solidFill>
                <a:latin typeface="Helvetica" pitchFamily="34" charset="0"/>
              </a:rPr>
              <a:t>Endurance 100</a:t>
            </a:r>
            <a:endParaRPr lang="en-US" altLang="en-US" sz="2800" dirty="0">
              <a:solidFill>
                <a:srgbClr val="FFFFFF"/>
              </a:solidFill>
              <a:latin typeface="Helvetica" pitchFamily="34" charset="0"/>
            </a:endParaRPr>
          </a:p>
        </p:txBody>
      </p:sp>
      <p:sp>
        <p:nvSpPr>
          <p:cNvPr id="69642" name="Text Box 10"/>
          <p:cNvSpPr txBox="1">
            <a:spLocks noChangeArrowheads="1"/>
          </p:cNvSpPr>
          <p:nvPr/>
        </p:nvSpPr>
        <p:spPr bwMode="auto">
          <a:xfrm>
            <a:off x="7967664" y="3933007"/>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latin typeface="Arial" charset="0"/>
            </a:endParaRPr>
          </a:p>
        </p:txBody>
      </p:sp>
      <p:sp>
        <p:nvSpPr>
          <p:cNvPr id="69645" name="Text Box 13"/>
          <p:cNvSpPr txBox="1">
            <a:spLocks noChangeArrowheads="1"/>
          </p:cNvSpPr>
          <p:nvPr/>
        </p:nvSpPr>
        <p:spPr bwMode="auto">
          <a:xfrm>
            <a:off x="7659345" y="3607221"/>
            <a:ext cx="28121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pPr>
            <a:r>
              <a:rPr lang="en-GB" altLang="en-US" sz="2800" dirty="0">
                <a:solidFill>
                  <a:srgbClr val="FFFFFF"/>
                </a:solidFill>
                <a:latin typeface="Helvetica" pitchFamily="34" charset="0"/>
              </a:rPr>
              <a:t>Geography History</a:t>
            </a:r>
          </a:p>
        </p:txBody>
      </p:sp>
      <p:sp>
        <p:nvSpPr>
          <p:cNvPr id="2" name="Slide Number Placeholder 1">
            <a:extLst>
              <a:ext uri="{FF2B5EF4-FFF2-40B4-BE49-F238E27FC236}">
                <a16:creationId xmlns:a16="http://schemas.microsoft.com/office/drawing/2014/main" id="{ABAE6946-373A-40B2-8947-1F538DA7F237}"/>
              </a:ext>
            </a:extLst>
          </p:cNvPr>
          <p:cNvSpPr>
            <a:spLocks noGrp="1"/>
          </p:cNvSpPr>
          <p:nvPr>
            <p:ph type="sldNum" sz="quarter" idx="12"/>
          </p:nvPr>
        </p:nvSpPr>
        <p:spPr/>
        <p:txBody>
          <a:bodyPr/>
          <a:lstStyle/>
          <a:p>
            <a:fld id="{99EC163C-451A-4E6F-ACF7-668EB3869707}" type="slidenum">
              <a:rPr lang="en-GB" altLang="en-US" smtClean="0"/>
              <a:pPr/>
              <a:t>1</a:t>
            </a:fld>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D53ABB-E99A-052C-AF59-40E174A5E833}"/>
              </a:ext>
            </a:extLst>
          </p:cNvPr>
          <p:cNvSpPr>
            <a:spLocks noGrp="1"/>
          </p:cNvSpPr>
          <p:nvPr>
            <p:ph type="sldNum" sz="quarter" idx="12"/>
          </p:nvPr>
        </p:nvSpPr>
        <p:spPr/>
        <p:txBody>
          <a:bodyPr/>
          <a:lstStyle/>
          <a:p>
            <a:fld id="{C3D577BE-B60F-4443-89BA-AC6850FF3B72}" type="slidenum">
              <a:rPr lang="en-GB" altLang="en-US" smtClean="0"/>
              <a:pPr/>
              <a:t>10</a:t>
            </a:fld>
            <a:endParaRPr lang="en-GB" altLang="en-US"/>
          </a:p>
        </p:txBody>
      </p:sp>
      <p:graphicFrame>
        <p:nvGraphicFramePr>
          <p:cNvPr id="3" name="Table 3">
            <a:extLst>
              <a:ext uri="{FF2B5EF4-FFF2-40B4-BE49-F238E27FC236}">
                <a16:creationId xmlns:a16="http://schemas.microsoft.com/office/drawing/2014/main" id="{72DA5D00-F8B1-EA6A-71EE-F5F8FEFD825D}"/>
              </a:ext>
            </a:extLst>
          </p:cNvPr>
          <p:cNvGraphicFramePr>
            <a:graphicFrameLocks noGrp="1"/>
          </p:cNvGraphicFramePr>
          <p:nvPr>
            <p:extLst>
              <p:ext uri="{D42A27DB-BD31-4B8C-83A1-F6EECF244321}">
                <p14:modId xmlns:p14="http://schemas.microsoft.com/office/powerpoint/2010/main" val="1222191355"/>
              </p:ext>
            </p:extLst>
          </p:nvPr>
        </p:nvGraphicFramePr>
        <p:xfrm>
          <a:off x="964096" y="2441050"/>
          <a:ext cx="10123005" cy="31089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647200960"/>
                    </a:ext>
                  </a:extLst>
                </a:gridCol>
                <a:gridCol w="7837005">
                  <a:extLst>
                    <a:ext uri="{9D8B030D-6E8A-4147-A177-3AD203B41FA5}">
                      <a16:colId xmlns:a16="http://schemas.microsoft.com/office/drawing/2014/main" val="2909679911"/>
                    </a:ext>
                  </a:extLst>
                </a:gridCol>
              </a:tblGrid>
              <a:tr h="370840">
                <a:tc>
                  <a:txBody>
                    <a:bodyPr/>
                    <a:lstStyle/>
                    <a:p>
                      <a:r>
                        <a:rPr lang="en-GB" sz="2400" b="1" dirty="0"/>
                        <a:t>mustered</a:t>
                      </a:r>
                    </a:p>
                  </a:txBody>
                  <a:tcPr/>
                </a:tc>
                <a:tc>
                  <a:txBody>
                    <a:bodyPr/>
                    <a:lstStyle/>
                    <a:p>
                      <a:r>
                        <a:rPr lang="en-GB" sz="2400" dirty="0"/>
                        <a:t>Assemble a team, as though for inspection or battle</a:t>
                      </a:r>
                    </a:p>
                  </a:txBody>
                  <a:tcPr/>
                </a:tc>
                <a:extLst>
                  <a:ext uri="{0D108BD9-81ED-4DB2-BD59-A6C34878D82A}">
                    <a16:rowId xmlns:a16="http://schemas.microsoft.com/office/drawing/2014/main" val="3493964674"/>
                  </a:ext>
                </a:extLst>
              </a:tr>
              <a:tr h="370840">
                <a:tc>
                  <a:txBody>
                    <a:bodyPr/>
                    <a:lstStyle/>
                    <a:p>
                      <a:r>
                        <a:rPr lang="en-GB" sz="2400" b="1" dirty="0"/>
                        <a:t>morale</a:t>
                      </a:r>
                    </a:p>
                  </a:txBody>
                  <a:tcPr/>
                </a:tc>
                <a:tc>
                  <a:txBody>
                    <a:bodyPr/>
                    <a:lstStyle/>
                    <a:p>
                      <a:r>
                        <a:rPr lang="en-GB" sz="2400" dirty="0"/>
                        <a:t>Confidence or enthusiasm</a:t>
                      </a:r>
                    </a:p>
                  </a:txBody>
                  <a:tcPr/>
                </a:tc>
                <a:extLst>
                  <a:ext uri="{0D108BD9-81ED-4DB2-BD59-A6C34878D82A}">
                    <a16:rowId xmlns:a16="http://schemas.microsoft.com/office/drawing/2014/main" val="923272828"/>
                  </a:ext>
                </a:extLst>
              </a:tr>
              <a:tr h="370840">
                <a:tc>
                  <a:txBody>
                    <a:bodyPr/>
                    <a:lstStyle/>
                    <a:p>
                      <a:r>
                        <a:rPr lang="en-GB" sz="2400" b="1" dirty="0"/>
                        <a:t>contingencies</a:t>
                      </a:r>
                    </a:p>
                  </a:txBody>
                  <a:tcPr/>
                </a:tc>
                <a:tc>
                  <a:txBody>
                    <a:bodyPr/>
                    <a:lstStyle/>
                    <a:p>
                      <a:r>
                        <a:rPr lang="en-GB" sz="2400" dirty="0"/>
                        <a:t>Chance occurrence of future events with unpleasant outcomes</a:t>
                      </a:r>
                    </a:p>
                  </a:txBody>
                  <a:tcPr/>
                </a:tc>
                <a:extLst>
                  <a:ext uri="{0D108BD9-81ED-4DB2-BD59-A6C34878D82A}">
                    <a16:rowId xmlns:a16="http://schemas.microsoft.com/office/drawing/2014/main" val="2139887075"/>
                  </a:ext>
                </a:extLst>
              </a:tr>
              <a:tr h="370840">
                <a:tc>
                  <a:txBody>
                    <a:bodyPr/>
                    <a:lstStyle/>
                    <a:p>
                      <a:r>
                        <a:rPr lang="en-GB" sz="2400" b="1" dirty="0"/>
                        <a:t>Blubber stove</a:t>
                      </a:r>
                    </a:p>
                  </a:txBody>
                  <a:tcPr/>
                </a:tc>
                <a:tc>
                  <a:txBody>
                    <a:bodyPr/>
                    <a:lstStyle/>
                    <a:p>
                      <a:r>
                        <a:rPr lang="en-GB" sz="2400" dirty="0"/>
                        <a:t>A stove for cooking up the fat from seals and penguins</a:t>
                      </a:r>
                    </a:p>
                  </a:txBody>
                  <a:tcPr/>
                </a:tc>
                <a:extLst>
                  <a:ext uri="{0D108BD9-81ED-4DB2-BD59-A6C34878D82A}">
                    <a16:rowId xmlns:a16="http://schemas.microsoft.com/office/drawing/2014/main" val="1926289789"/>
                  </a:ext>
                </a:extLst>
              </a:tr>
              <a:tr h="370840">
                <a:tc>
                  <a:txBody>
                    <a:bodyPr/>
                    <a:lstStyle/>
                    <a:p>
                      <a:r>
                        <a:rPr lang="en-GB" sz="2400" b="1" dirty="0"/>
                        <a:t>Watch</a:t>
                      </a:r>
                    </a:p>
                  </a:txBody>
                  <a:tcPr/>
                </a:tc>
                <a:tc>
                  <a:txBody>
                    <a:bodyPr/>
                    <a:lstStyle/>
                    <a:p>
                      <a:r>
                        <a:rPr lang="en-GB" sz="2400" dirty="0"/>
                        <a:t>Crew member who stays awake on guard all night</a:t>
                      </a:r>
                    </a:p>
                  </a:txBody>
                  <a:tcPr/>
                </a:tc>
                <a:extLst>
                  <a:ext uri="{0D108BD9-81ED-4DB2-BD59-A6C34878D82A}">
                    <a16:rowId xmlns:a16="http://schemas.microsoft.com/office/drawing/2014/main" val="2160357953"/>
                  </a:ext>
                </a:extLst>
              </a:tr>
              <a:tr h="370840">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3451325464"/>
                  </a:ext>
                </a:extLst>
              </a:tr>
            </a:tbl>
          </a:graphicData>
        </a:graphic>
      </p:graphicFrame>
      <p:sp>
        <p:nvSpPr>
          <p:cNvPr id="4" name="TextBox 3">
            <a:extLst>
              <a:ext uri="{FF2B5EF4-FFF2-40B4-BE49-F238E27FC236}">
                <a16:creationId xmlns:a16="http://schemas.microsoft.com/office/drawing/2014/main" id="{52AC297C-E5E4-8121-9684-0C89317DBB86}"/>
              </a:ext>
            </a:extLst>
          </p:cNvPr>
          <p:cNvSpPr txBox="1"/>
          <p:nvPr/>
        </p:nvSpPr>
        <p:spPr>
          <a:xfrm>
            <a:off x="1945262" y="320147"/>
            <a:ext cx="7770182" cy="707886"/>
          </a:xfrm>
          <a:prstGeom prst="rect">
            <a:avLst/>
          </a:prstGeom>
          <a:solidFill>
            <a:srgbClr val="F54C00"/>
          </a:solidFill>
        </p:spPr>
        <p:txBody>
          <a:bodyPr wrap="square" rtlCol="0">
            <a:spAutoFit/>
          </a:bodyPr>
          <a:lstStyle/>
          <a:p>
            <a:pPr algn="ctr"/>
            <a:r>
              <a:rPr lang="en-GB" sz="4000" b="1" dirty="0">
                <a:solidFill>
                  <a:schemeClr val="bg1"/>
                </a:solidFill>
              </a:rPr>
              <a:t>GLOSSARY SLIDE 9</a:t>
            </a:r>
          </a:p>
        </p:txBody>
      </p:sp>
    </p:spTree>
    <p:extLst>
      <p:ext uri="{BB962C8B-B14F-4D97-AF65-F5344CB8AC3E}">
        <p14:creationId xmlns:p14="http://schemas.microsoft.com/office/powerpoint/2010/main" val="327608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0F6B37-8287-C911-EB57-4F559B2C26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795" y="1796741"/>
            <a:ext cx="9134062" cy="4395338"/>
          </a:xfrm>
          <a:prstGeom prst="rect">
            <a:avLst/>
          </a:prstGeom>
        </p:spPr>
      </p:pic>
      <p:sp>
        <p:nvSpPr>
          <p:cNvPr id="7" name="TextBox 6">
            <a:extLst>
              <a:ext uri="{FF2B5EF4-FFF2-40B4-BE49-F238E27FC236}">
                <a16:creationId xmlns:a16="http://schemas.microsoft.com/office/drawing/2014/main" id="{555E7436-E97A-1B3C-7686-BF513FFD1646}"/>
              </a:ext>
            </a:extLst>
          </p:cNvPr>
          <p:cNvSpPr txBox="1"/>
          <p:nvPr/>
        </p:nvSpPr>
        <p:spPr>
          <a:xfrm>
            <a:off x="1965141" y="492804"/>
            <a:ext cx="7770182" cy="707886"/>
          </a:xfrm>
          <a:prstGeom prst="rect">
            <a:avLst/>
          </a:prstGeom>
          <a:solidFill>
            <a:srgbClr val="B70005"/>
          </a:solidFill>
        </p:spPr>
        <p:txBody>
          <a:bodyPr wrap="square" rtlCol="0">
            <a:spAutoFit/>
          </a:bodyPr>
          <a:lstStyle/>
          <a:p>
            <a:pPr algn="ctr"/>
            <a:r>
              <a:rPr lang="en-GB" sz="4000" b="1" dirty="0">
                <a:solidFill>
                  <a:schemeClr val="bg1"/>
                </a:solidFill>
              </a:rPr>
              <a:t>Where is Paulet Island?</a:t>
            </a:r>
          </a:p>
        </p:txBody>
      </p:sp>
      <p:sp>
        <p:nvSpPr>
          <p:cNvPr id="2" name="Slide Number Placeholder 1">
            <a:extLst>
              <a:ext uri="{FF2B5EF4-FFF2-40B4-BE49-F238E27FC236}">
                <a16:creationId xmlns:a16="http://schemas.microsoft.com/office/drawing/2014/main" id="{E52E95F7-1B19-7E2C-DAA2-85CFF9164CF4}"/>
              </a:ext>
            </a:extLst>
          </p:cNvPr>
          <p:cNvSpPr>
            <a:spLocks noGrp="1"/>
          </p:cNvSpPr>
          <p:nvPr>
            <p:ph type="sldNum" sz="quarter" idx="12"/>
          </p:nvPr>
        </p:nvSpPr>
        <p:spPr>
          <a:xfrm>
            <a:off x="4427330" y="1999421"/>
            <a:ext cx="4373770" cy="457200"/>
          </a:xfrm>
        </p:spPr>
        <p:txBody>
          <a:bodyPr/>
          <a:lstStyle/>
          <a:p>
            <a:r>
              <a:rPr lang="en-GB" dirty="0">
                <a:hlinkClick r:id="rId3"/>
              </a:rPr>
              <a:t>South Georgia Island - Google Maps</a:t>
            </a:r>
            <a:endParaRPr lang="en-GB" altLang="en-US" dirty="0"/>
          </a:p>
        </p:txBody>
      </p:sp>
    </p:spTree>
    <p:extLst>
      <p:ext uri="{BB962C8B-B14F-4D97-AF65-F5344CB8AC3E}">
        <p14:creationId xmlns:p14="http://schemas.microsoft.com/office/powerpoint/2010/main" val="4182410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1D9AE3-30E3-E717-23D3-2B36EBECD4FE}"/>
              </a:ext>
            </a:extLst>
          </p:cNvPr>
          <p:cNvSpPr>
            <a:spLocks noGrp="1"/>
          </p:cNvSpPr>
          <p:nvPr>
            <p:ph type="sldNum" sz="quarter" idx="12"/>
          </p:nvPr>
        </p:nvSpPr>
        <p:spPr/>
        <p:txBody>
          <a:bodyPr/>
          <a:lstStyle/>
          <a:p>
            <a:fld id="{C3D577BE-B60F-4443-89BA-AC6850FF3B72}" type="slidenum">
              <a:rPr lang="en-GB" altLang="en-US" smtClean="0"/>
              <a:pPr/>
              <a:t>12</a:t>
            </a:fld>
            <a:endParaRPr lang="en-GB" altLang="en-US"/>
          </a:p>
        </p:txBody>
      </p:sp>
      <p:sp>
        <p:nvSpPr>
          <p:cNvPr id="4" name="TextBox 3">
            <a:extLst>
              <a:ext uri="{FF2B5EF4-FFF2-40B4-BE49-F238E27FC236}">
                <a16:creationId xmlns:a16="http://schemas.microsoft.com/office/drawing/2014/main" id="{A82DE35C-EDB4-AC67-496B-7013D1760A59}"/>
              </a:ext>
            </a:extLst>
          </p:cNvPr>
          <p:cNvSpPr txBox="1"/>
          <p:nvPr/>
        </p:nvSpPr>
        <p:spPr>
          <a:xfrm>
            <a:off x="883578" y="1847195"/>
            <a:ext cx="10125182" cy="4401205"/>
          </a:xfrm>
          <a:prstGeom prst="rect">
            <a:avLst/>
          </a:prstGeom>
          <a:noFill/>
        </p:spPr>
        <p:txBody>
          <a:bodyPr wrap="square">
            <a:spAutoFit/>
          </a:bodyPr>
          <a:lstStyle/>
          <a:p>
            <a:pPr algn="just"/>
            <a:r>
              <a:rPr lang="en-GB" sz="2000" b="0" i="0" dirty="0">
                <a:solidFill>
                  <a:srgbClr val="000000"/>
                </a:solidFill>
                <a:effectLst/>
              </a:rPr>
              <a:t>‘With the exception of the night-watchman we turned in at 11 p.m., and at 3 a.m. on December 23 all hands were roused for the purpose of sledging the two boats, the </a:t>
            </a:r>
            <a:r>
              <a:rPr lang="en-GB" sz="2000" b="0" i="1" dirty="0">
                <a:solidFill>
                  <a:srgbClr val="000000"/>
                </a:solidFill>
                <a:effectLst/>
              </a:rPr>
              <a:t>James Caird</a:t>
            </a:r>
            <a:r>
              <a:rPr lang="en-GB" sz="2000" b="0" i="0" dirty="0">
                <a:solidFill>
                  <a:srgbClr val="000000"/>
                </a:solidFill>
                <a:effectLst/>
              </a:rPr>
              <a:t> and the </a:t>
            </a:r>
            <a:r>
              <a:rPr lang="en-GB" sz="2000" b="0" i="1" dirty="0">
                <a:solidFill>
                  <a:srgbClr val="000000"/>
                </a:solidFill>
                <a:effectLst/>
              </a:rPr>
              <a:t>Dudley Docker</a:t>
            </a:r>
            <a:r>
              <a:rPr lang="en-GB" sz="2000" b="0" i="0" dirty="0">
                <a:solidFill>
                  <a:srgbClr val="000000"/>
                </a:solidFill>
                <a:effectLst/>
              </a:rPr>
              <a:t>, over the dangerously cracked portion to the first of the young floes, whilst the surface still held its night crust. A thick sea-fog came up from the west, so we started off finally at 4.30 a.m., after a drink of hot coffee.</a:t>
            </a:r>
          </a:p>
          <a:p>
            <a:pPr algn="just"/>
            <a:r>
              <a:rPr lang="en-GB" sz="2000" b="0" i="0" dirty="0">
                <a:solidFill>
                  <a:srgbClr val="000000"/>
                </a:solidFill>
                <a:effectLst/>
              </a:rPr>
              <a:t>Practically all hands had to be harnessed to each boat in succession, and by dint of much careful manipulation and tortuous courses amongst the broken ice we got both safely over the danger-zone.</a:t>
            </a:r>
          </a:p>
          <a:p>
            <a:pPr algn="just"/>
            <a:r>
              <a:rPr lang="en-GB" sz="2000" b="0" i="0" dirty="0">
                <a:solidFill>
                  <a:srgbClr val="000000"/>
                </a:solidFill>
                <a:effectLst/>
              </a:rPr>
              <a:t>We then returned to Ocean Camp for the tents and the rest of the sledges, and pitched camp by the boats about one and a quarter miles off. On the way back a big seal was caught which provided fresh food for ourselves and for the dogs. On arrival at the camp a supper of cold tinned mutton and tea was served, and everybody turned in at 2 p.m. It was my intention to sleep by day and march by night, so as to take advantage of the slightly lower temperatures and consequent harder surfaces.’ Pp 60-61</a:t>
            </a:r>
          </a:p>
        </p:txBody>
      </p:sp>
      <p:sp>
        <p:nvSpPr>
          <p:cNvPr id="5" name="TextBox 4">
            <a:extLst>
              <a:ext uri="{FF2B5EF4-FFF2-40B4-BE49-F238E27FC236}">
                <a16:creationId xmlns:a16="http://schemas.microsoft.com/office/drawing/2014/main" id="{2201F6F4-D97C-4BF2-7E06-A7633BCDDCB6}"/>
              </a:ext>
            </a:extLst>
          </p:cNvPr>
          <p:cNvSpPr txBox="1"/>
          <p:nvPr/>
        </p:nvSpPr>
        <p:spPr>
          <a:xfrm>
            <a:off x="1950232" y="55482"/>
            <a:ext cx="7770182" cy="707886"/>
          </a:xfrm>
          <a:prstGeom prst="rect">
            <a:avLst/>
          </a:prstGeom>
          <a:solidFill>
            <a:srgbClr val="01415B"/>
          </a:solidFill>
        </p:spPr>
        <p:txBody>
          <a:bodyPr wrap="square" rtlCol="0">
            <a:spAutoFit/>
          </a:bodyPr>
          <a:lstStyle/>
          <a:p>
            <a:pPr algn="ctr"/>
            <a:r>
              <a:rPr lang="en-GB" sz="4000" b="1" dirty="0">
                <a:solidFill>
                  <a:schemeClr val="bg1"/>
                </a:solidFill>
              </a:rPr>
              <a:t>‘South’ by Ernest Shackleton </a:t>
            </a:r>
          </a:p>
        </p:txBody>
      </p:sp>
      <p:sp>
        <p:nvSpPr>
          <p:cNvPr id="7" name="TextBox 6">
            <a:extLst>
              <a:ext uri="{FF2B5EF4-FFF2-40B4-BE49-F238E27FC236}">
                <a16:creationId xmlns:a16="http://schemas.microsoft.com/office/drawing/2014/main" id="{2F6C4276-A1B0-7537-1AE7-A242E436C1C6}"/>
              </a:ext>
            </a:extLst>
          </p:cNvPr>
          <p:cNvSpPr txBox="1"/>
          <p:nvPr/>
        </p:nvSpPr>
        <p:spPr>
          <a:xfrm>
            <a:off x="2605783" y="1009906"/>
            <a:ext cx="6522806" cy="707886"/>
          </a:xfrm>
          <a:prstGeom prst="rect">
            <a:avLst/>
          </a:prstGeom>
          <a:noFill/>
        </p:spPr>
        <p:txBody>
          <a:bodyPr wrap="square">
            <a:spAutoFit/>
          </a:bodyPr>
          <a:lstStyle/>
          <a:p>
            <a:pPr algn="ctr"/>
            <a:r>
              <a:rPr lang="en-GB" sz="2000" b="0" i="0" dirty="0">
                <a:solidFill>
                  <a:srgbClr val="000000"/>
                </a:solidFill>
                <a:effectLst/>
              </a:rPr>
              <a:t>Extract from CHAPTER VI</a:t>
            </a:r>
            <a:br>
              <a:rPr lang="en-GB" sz="2000" b="0" i="0" dirty="0">
                <a:solidFill>
                  <a:srgbClr val="000000"/>
                </a:solidFill>
                <a:effectLst/>
              </a:rPr>
            </a:br>
            <a:r>
              <a:rPr lang="en-GB" sz="2000" b="0" i="0" dirty="0">
                <a:solidFill>
                  <a:srgbClr val="000000"/>
                </a:solidFill>
                <a:effectLst/>
              </a:rPr>
              <a:t>THE MARCH BETWEEN</a:t>
            </a:r>
          </a:p>
        </p:txBody>
      </p:sp>
    </p:spTree>
    <p:extLst>
      <p:ext uri="{BB962C8B-B14F-4D97-AF65-F5344CB8AC3E}">
        <p14:creationId xmlns:p14="http://schemas.microsoft.com/office/powerpoint/2010/main" val="243999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D53ABB-E99A-052C-AF59-40E174A5E833}"/>
              </a:ext>
            </a:extLst>
          </p:cNvPr>
          <p:cNvSpPr>
            <a:spLocks noGrp="1"/>
          </p:cNvSpPr>
          <p:nvPr>
            <p:ph type="sldNum" sz="quarter" idx="12"/>
          </p:nvPr>
        </p:nvSpPr>
        <p:spPr/>
        <p:txBody>
          <a:bodyPr/>
          <a:lstStyle/>
          <a:p>
            <a:fld id="{C3D577BE-B60F-4443-89BA-AC6850FF3B72}" type="slidenum">
              <a:rPr lang="en-GB" altLang="en-US" smtClean="0"/>
              <a:pPr/>
              <a:t>13</a:t>
            </a:fld>
            <a:endParaRPr lang="en-GB" altLang="en-US"/>
          </a:p>
        </p:txBody>
      </p:sp>
      <p:graphicFrame>
        <p:nvGraphicFramePr>
          <p:cNvPr id="3" name="Table 3">
            <a:extLst>
              <a:ext uri="{FF2B5EF4-FFF2-40B4-BE49-F238E27FC236}">
                <a16:creationId xmlns:a16="http://schemas.microsoft.com/office/drawing/2014/main" id="{72DA5D00-F8B1-EA6A-71EE-F5F8FEFD825D}"/>
              </a:ext>
            </a:extLst>
          </p:cNvPr>
          <p:cNvGraphicFramePr>
            <a:graphicFrameLocks noGrp="1"/>
          </p:cNvGraphicFramePr>
          <p:nvPr>
            <p:extLst>
              <p:ext uri="{D42A27DB-BD31-4B8C-83A1-F6EECF244321}">
                <p14:modId xmlns:p14="http://schemas.microsoft.com/office/powerpoint/2010/main" val="860998246"/>
              </p:ext>
            </p:extLst>
          </p:nvPr>
        </p:nvGraphicFramePr>
        <p:xfrm>
          <a:off x="1113735" y="2881427"/>
          <a:ext cx="9964530" cy="2286000"/>
        </p:xfrm>
        <a:graphic>
          <a:graphicData uri="http://schemas.openxmlformats.org/drawingml/2006/table">
            <a:tbl>
              <a:tblPr firstRow="1" bandRow="1">
                <a:tableStyleId>{5940675A-B579-460E-94D1-54222C63F5DA}</a:tableStyleId>
              </a:tblPr>
              <a:tblGrid>
                <a:gridCol w="3024472">
                  <a:extLst>
                    <a:ext uri="{9D8B030D-6E8A-4147-A177-3AD203B41FA5}">
                      <a16:colId xmlns:a16="http://schemas.microsoft.com/office/drawing/2014/main" val="647200960"/>
                    </a:ext>
                  </a:extLst>
                </a:gridCol>
                <a:gridCol w="6940058">
                  <a:extLst>
                    <a:ext uri="{9D8B030D-6E8A-4147-A177-3AD203B41FA5}">
                      <a16:colId xmlns:a16="http://schemas.microsoft.com/office/drawing/2014/main" val="2909679911"/>
                    </a:ext>
                  </a:extLst>
                </a:gridCol>
              </a:tblGrid>
              <a:tr h="370840">
                <a:tc>
                  <a:txBody>
                    <a:bodyPr/>
                    <a:lstStyle/>
                    <a:p>
                      <a:r>
                        <a:rPr lang="en-GB" sz="2400" b="1" i="0" dirty="0">
                          <a:solidFill>
                            <a:srgbClr val="000000"/>
                          </a:solidFill>
                          <a:effectLst/>
                        </a:rPr>
                        <a:t>harnessed</a:t>
                      </a:r>
                      <a:endParaRPr lang="en-GB" sz="2400" b="1" dirty="0"/>
                    </a:p>
                  </a:txBody>
                  <a:tcPr/>
                </a:tc>
                <a:tc>
                  <a:txBody>
                    <a:bodyPr/>
                    <a:lstStyle/>
                    <a:p>
                      <a:r>
                        <a:rPr lang="en-GB" sz="2400" dirty="0"/>
                        <a:t>Bring under control</a:t>
                      </a:r>
                    </a:p>
                  </a:txBody>
                  <a:tcPr/>
                </a:tc>
                <a:extLst>
                  <a:ext uri="{0D108BD9-81ED-4DB2-BD59-A6C34878D82A}">
                    <a16:rowId xmlns:a16="http://schemas.microsoft.com/office/drawing/2014/main" val="3493964674"/>
                  </a:ext>
                </a:extLst>
              </a:tr>
              <a:tr h="370840">
                <a:tc>
                  <a:txBody>
                    <a:bodyPr/>
                    <a:lstStyle/>
                    <a:p>
                      <a:r>
                        <a:rPr lang="en-GB" sz="2400" b="1" i="0" dirty="0">
                          <a:solidFill>
                            <a:srgbClr val="000000"/>
                          </a:solidFill>
                          <a:effectLst/>
                        </a:rPr>
                        <a:t>succession</a:t>
                      </a:r>
                      <a:endParaRPr lang="en-GB" sz="2400" b="1" dirty="0"/>
                    </a:p>
                  </a:txBody>
                  <a:tcPr/>
                </a:tc>
                <a:tc>
                  <a:txBody>
                    <a:bodyPr/>
                    <a:lstStyle/>
                    <a:p>
                      <a:r>
                        <a:rPr lang="en-GB" sz="2400" dirty="0"/>
                        <a:t>In sequence, one after the other</a:t>
                      </a:r>
                    </a:p>
                  </a:txBody>
                  <a:tcPr/>
                </a:tc>
                <a:extLst>
                  <a:ext uri="{0D108BD9-81ED-4DB2-BD59-A6C34878D82A}">
                    <a16:rowId xmlns:a16="http://schemas.microsoft.com/office/drawing/2014/main" val="923272828"/>
                  </a:ext>
                </a:extLst>
              </a:tr>
              <a:tr h="370840">
                <a:tc>
                  <a:txBody>
                    <a:bodyPr/>
                    <a:lstStyle/>
                    <a:p>
                      <a:r>
                        <a:rPr lang="en-GB" sz="2400" b="1" i="0" dirty="0">
                          <a:solidFill>
                            <a:srgbClr val="000000"/>
                          </a:solidFill>
                          <a:effectLst/>
                        </a:rPr>
                        <a:t>manipulation</a:t>
                      </a:r>
                      <a:endParaRPr lang="en-GB" sz="2400" b="1" dirty="0"/>
                    </a:p>
                  </a:txBody>
                  <a:tcPr/>
                </a:tc>
                <a:tc>
                  <a:txBody>
                    <a:bodyPr/>
                    <a:lstStyle/>
                    <a:p>
                      <a:r>
                        <a:rPr lang="en-GB" sz="2400" dirty="0"/>
                        <a:t>Skilful movement in order to control something</a:t>
                      </a:r>
                    </a:p>
                  </a:txBody>
                  <a:tcPr/>
                </a:tc>
                <a:extLst>
                  <a:ext uri="{0D108BD9-81ED-4DB2-BD59-A6C34878D82A}">
                    <a16:rowId xmlns:a16="http://schemas.microsoft.com/office/drawing/2014/main" val="2139887075"/>
                  </a:ext>
                </a:extLst>
              </a:tr>
              <a:tr h="370840">
                <a:tc>
                  <a:txBody>
                    <a:bodyPr/>
                    <a:lstStyle/>
                    <a:p>
                      <a:r>
                        <a:rPr lang="en-GB" sz="2400" b="1" i="0" dirty="0">
                          <a:solidFill>
                            <a:srgbClr val="000000"/>
                          </a:solidFill>
                          <a:effectLst/>
                        </a:rPr>
                        <a:t>tortuous courses </a:t>
                      </a:r>
                      <a:endParaRPr lang="en-GB" sz="2400" b="1" dirty="0"/>
                    </a:p>
                  </a:txBody>
                  <a:tcPr/>
                </a:tc>
                <a:tc>
                  <a:txBody>
                    <a:bodyPr/>
                    <a:lstStyle/>
                    <a:p>
                      <a:r>
                        <a:rPr lang="en-GB" sz="2400" dirty="0"/>
                        <a:t>Twisting and winding paths</a:t>
                      </a:r>
                    </a:p>
                  </a:txBody>
                  <a:tcPr/>
                </a:tc>
                <a:extLst>
                  <a:ext uri="{0D108BD9-81ED-4DB2-BD59-A6C34878D82A}">
                    <a16:rowId xmlns:a16="http://schemas.microsoft.com/office/drawing/2014/main" val="1926289789"/>
                  </a:ext>
                </a:extLst>
              </a:tr>
              <a:tr h="370840">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2160357953"/>
                  </a:ext>
                </a:extLst>
              </a:tr>
            </a:tbl>
          </a:graphicData>
        </a:graphic>
      </p:graphicFrame>
      <p:sp>
        <p:nvSpPr>
          <p:cNvPr id="4" name="TextBox 3">
            <a:extLst>
              <a:ext uri="{FF2B5EF4-FFF2-40B4-BE49-F238E27FC236}">
                <a16:creationId xmlns:a16="http://schemas.microsoft.com/office/drawing/2014/main" id="{52AC297C-E5E4-8121-9684-0C89317DBB86}"/>
              </a:ext>
            </a:extLst>
          </p:cNvPr>
          <p:cNvSpPr txBox="1"/>
          <p:nvPr/>
        </p:nvSpPr>
        <p:spPr>
          <a:xfrm>
            <a:off x="1945262" y="320147"/>
            <a:ext cx="7770182" cy="707886"/>
          </a:xfrm>
          <a:prstGeom prst="rect">
            <a:avLst/>
          </a:prstGeom>
          <a:solidFill>
            <a:srgbClr val="F54C00"/>
          </a:solidFill>
        </p:spPr>
        <p:txBody>
          <a:bodyPr wrap="square" rtlCol="0">
            <a:spAutoFit/>
          </a:bodyPr>
          <a:lstStyle/>
          <a:p>
            <a:pPr algn="ctr"/>
            <a:r>
              <a:rPr lang="en-GB" sz="4000" b="1" dirty="0">
                <a:solidFill>
                  <a:schemeClr val="bg1"/>
                </a:solidFill>
              </a:rPr>
              <a:t>GLOSSARY SLIDE 12</a:t>
            </a:r>
          </a:p>
        </p:txBody>
      </p:sp>
    </p:spTree>
    <p:extLst>
      <p:ext uri="{BB962C8B-B14F-4D97-AF65-F5344CB8AC3E}">
        <p14:creationId xmlns:p14="http://schemas.microsoft.com/office/powerpoint/2010/main" val="258111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93E68C-838D-7B5F-6DE3-06EE8B511D72}"/>
              </a:ext>
            </a:extLst>
          </p:cNvPr>
          <p:cNvSpPr>
            <a:spLocks noGrp="1"/>
          </p:cNvSpPr>
          <p:nvPr>
            <p:ph type="sldNum" sz="quarter" idx="12"/>
          </p:nvPr>
        </p:nvSpPr>
        <p:spPr/>
        <p:txBody>
          <a:bodyPr/>
          <a:lstStyle/>
          <a:p>
            <a:fld id="{C3D577BE-B60F-4443-89BA-AC6850FF3B72}" type="slidenum">
              <a:rPr lang="en-GB" altLang="en-US" smtClean="0"/>
              <a:pPr/>
              <a:t>14</a:t>
            </a:fld>
            <a:endParaRPr lang="en-GB" altLang="en-US"/>
          </a:p>
        </p:txBody>
      </p:sp>
      <p:sp>
        <p:nvSpPr>
          <p:cNvPr id="4" name="TextBox 3">
            <a:extLst>
              <a:ext uri="{FF2B5EF4-FFF2-40B4-BE49-F238E27FC236}">
                <a16:creationId xmlns:a16="http://schemas.microsoft.com/office/drawing/2014/main" id="{06B44B47-0A7F-0AE0-0042-D2F87BA1AC30}"/>
              </a:ext>
            </a:extLst>
          </p:cNvPr>
          <p:cNvSpPr txBox="1"/>
          <p:nvPr/>
        </p:nvSpPr>
        <p:spPr>
          <a:xfrm>
            <a:off x="864704" y="2170143"/>
            <a:ext cx="10476396" cy="3539430"/>
          </a:xfrm>
          <a:prstGeom prst="rect">
            <a:avLst/>
          </a:prstGeom>
          <a:noFill/>
        </p:spPr>
        <p:txBody>
          <a:bodyPr wrap="square">
            <a:spAutoFit/>
          </a:bodyPr>
          <a:lstStyle/>
          <a:p>
            <a:pPr algn="l"/>
            <a:r>
              <a:rPr lang="en-GB" sz="2400" b="1" i="0" dirty="0">
                <a:solidFill>
                  <a:srgbClr val="444444"/>
                </a:solidFill>
                <a:effectLst/>
              </a:rPr>
              <a:t>CHAPTER VII Patience Camp</a:t>
            </a:r>
          </a:p>
          <a:p>
            <a:pPr algn="l"/>
            <a:endParaRPr lang="en-GB" sz="2000" b="0" i="0" dirty="0">
              <a:solidFill>
                <a:srgbClr val="444444"/>
              </a:solidFill>
              <a:effectLst/>
            </a:endParaRPr>
          </a:p>
          <a:p>
            <a:pPr algn="l"/>
            <a:r>
              <a:rPr lang="en-GB" sz="2000" b="0" i="0" dirty="0">
                <a:solidFill>
                  <a:srgbClr val="444444"/>
                </a:solidFill>
                <a:effectLst/>
              </a:rPr>
              <a:t>Parties were sent out daily in different directions to look for seals and penguins. We had left, other than reserve sledging rations, about 110 lb. of pemmican, including the dog pemmican, and 300 lb. of flour. In addition there was a little tea, sugar, dried vegetables, and suet. I sent Hurley and Macklin to Ocean Camp to bring back the food that we had had to leave there. They returned with quite a good load, including 130 lb. of dry milk, about 50 lb. each of dog pemmican and jam, and a few tins of potted meats. When they were about a mile and a half away their voices were quite audible to us at Ocean Camp, so still was the air. </a:t>
            </a:r>
          </a:p>
          <a:p>
            <a:pPr algn="l"/>
            <a:r>
              <a:rPr lang="en-GB" sz="2000" b="0" i="0" dirty="0">
                <a:solidFill>
                  <a:srgbClr val="444444"/>
                </a:solidFill>
                <a:effectLst/>
              </a:rPr>
              <a:t>P.63</a:t>
            </a:r>
          </a:p>
        </p:txBody>
      </p:sp>
      <p:sp>
        <p:nvSpPr>
          <p:cNvPr id="5" name="TextBox 4">
            <a:extLst>
              <a:ext uri="{FF2B5EF4-FFF2-40B4-BE49-F238E27FC236}">
                <a16:creationId xmlns:a16="http://schemas.microsoft.com/office/drawing/2014/main" id="{08E83B6F-6537-8B78-6E1A-8C228B722ADD}"/>
              </a:ext>
            </a:extLst>
          </p:cNvPr>
          <p:cNvSpPr txBox="1"/>
          <p:nvPr/>
        </p:nvSpPr>
        <p:spPr>
          <a:xfrm>
            <a:off x="1925385" y="358625"/>
            <a:ext cx="7770182" cy="707886"/>
          </a:xfrm>
          <a:prstGeom prst="rect">
            <a:avLst/>
          </a:prstGeom>
          <a:solidFill>
            <a:srgbClr val="01415B"/>
          </a:solidFill>
        </p:spPr>
        <p:txBody>
          <a:bodyPr wrap="square" rtlCol="0">
            <a:spAutoFit/>
          </a:bodyPr>
          <a:lstStyle/>
          <a:p>
            <a:pPr algn="ctr"/>
            <a:r>
              <a:rPr lang="en-GB" sz="4000" b="1" dirty="0">
                <a:solidFill>
                  <a:schemeClr val="bg1"/>
                </a:solidFill>
              </a:rPr>
              <a:t>‘South’ by Ernest Shackleton </a:t>
            </a:r>
          </a:p>
        </p:txBody>
      </p:sp>
    </p:spTree>
    <p:extLst>
      <p:ext uri="{BB962C8B-B14F-4D97-AF65-F5344CB8AC3E}">
        <p14:creationId xmlns:p14="http://schemas.microsoft.com/office/powerpoint/2010/main" val="693780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E37923-BA40-7431-81C7-E02D7D3FC506}"/>
              </a:ext>
            </a:extLst>
          </p:cNvPr>
          <p:cNvSpPr>
            <a:spLocks noGrp="1"/>
          </p:cNvSpPr>
          <p:nvPr>
            <p:ph type="sldNum" sz="quarter" idx="12"/>
          </p:nvPr>
        </p:nvSpPr>
        <p:spPr/>
        <p:txBody>
          <a:bodyPr/>
          <a:lstStyle/>
          <a:p>
            <a:fld id="{C3D577BE-B60F-4443-89BA-AC6850FF3B72}" type="slidenum">
              <a:rPr lang="en-GB" altLang="en-US" smtClean="0"/>
              <a:pPr/>
              <a:t>15</a:t>
            </a:fld>
            <a:endParaRPr lang="en-GB" altLang="en-US"/>
          </a:p>
        </p:txBody>
      </p:sp>
      <p:sp>
        <p:nvSpPr>
          <p:cNvPr id="4" name="TextBox 3">
            <a:extLst>
              <a:ext uri="{FF2B5EF4-FFF2-40B4-BE49-F238E27FC236}">
                <a16:creationId xmlns:a16="http://schemas.microsoft.com/office/drawing/2014/main" id="{4273F141-E387-16AC-06FB-B7A76A544CAC}"/>
              </a:ext>
            </a:extLst>
          </p:cNvPr>
          <p:cNvSpPr txBox="1"/>
          <p:nvPr/>
        </p:nvSpPr>
        <p:spPr>
          <a:xfrm>
            <a:off x="352424" y="1218710"/>
            <a:ext cx="11579501" cy="5324535"/>
          </a:xfrm>
          <a:prstGeom prst="rect">
            <a:avLst/>
          </a:prstGeom>
          <a:solidFill>
            <a:schemeClr val="bg1"/>
          </a:solidFill>
        </p:spPr>
        <p:txBody>
          <a:bodyPr wrap="square">
            <a:spAutoFit/>
          </a:bodyPr>
          <a:lstStyle/>
          <a:p>
            <a:r>
              <a:rPr lang="en-GB" sz="2000" b="0" i="0" dirty="0">
                <a:solidFill>
                  <a:srgbClr val="444444"/>
                </a:solidFill>
                <a:effectLst/>
              </a:rPr>
              <a:t>The flour would last ten weeks. After that our sledging rations would last us less than three months. Our meals had to consist mainly of seal and penguin; and though this was valuable … so much so that not a single case of scurvy occurred amongst the party, yet it was a badly adjusted diet, and we felt rather weak ….</a:t>
            </a:r>
          </a:p>
          <a:p>
            <a:endParaRPr lang="en-GB" sz="2000" dirty="0">
              <a:solidFill>
                <a:srgbClr val="444444"/>
              </a:solidFill>
            </a:endParaRPr>
          </a:p>
          <a:p>
            <a:pPr algn="l"/>
            <a:r>
              <a:rPr lang="en-GB" sz="2000" dirty="0">
                <a:solidFill>
                  <a:srgbClr val="444444"/>
                </a:solidFill>
              </a:rPr>
              <a:t>Our rations are just sufficient to keep us alive, but we all feel that we could eat twice as much as we get. An average day’s food at present consists of ½ lb. of seal with ¾ pint of tea for breakfast, a 4-oz. </a:t>
            </a:r>
            <a:r>
              <a:rPr lang="en-GB" sz="2000" dirty="0" err="1">
                <a:solidFill>
                  <a:srgbClr val="444444"/>
                </a:solidFill>
              </a:rPr>
              <a:t>bannock</a:t>
            </a:r>
            <a:r>
              <a:rPr lang="en-GB" sz="2000" dirty="0">
                <a:solidFill>
                  <a:srgbClr val="444444"/>
                </a:solidFill>
              </a:rPr>
              <a:t> with milk for lunch, and ¾ pint of seal stew for supper. That is barely enough, even doing very little work as we are, for of course we are completely destitute of bread or potatoes or anything of that sort. Some seem to feel it more than others and are continually talking of food; but most of us find that the continual conversation about food only whets an appetite that cannot be satisfied. Our craving for bread and butter is very real, not because we cannot get it, but because the system feels the need of it.”</a:t>
            </a:r>
          </a:p>
          <a:p>
            <a:pPr algn="l"/>
            <a:endParaRPr lang="en-GB" sz="2000" dirty="0">
              <a:solidFill>
                <a:srgbClr val="444444"/>
              </a:solidFill>
            </a:endParaRPr>
          </a:p>
          <a:p>
            <a:pPr algn="l"/>
            <a:r>
              <a:rPr lang="en-GB" sz="2000" dirty="0">
                <a:solidFill>
                  <a:srgbClr val="444444"/>
                </a:solidFill>
              </a:rPr>
              <a:t>Owing to this shortage of food and the fact that we needed all that we could get for ourselves, I had to order all the dogs except two teams to be shot. It was the worst job that we had had throughout the Expedition, and we felt their loss keenly. P.64</a:t>
            </a:r>
          </a:p>
        </p:txBody>
      </p:sp>
      <p:sp>
        <p:nvSpPr>
          <p:cNvPr id="5" name="TextBox 4">
            <a:extLst>
              <a:ext uri="{FF2B5EF4-FFF2-40B4-BE49-F238E27FC236}">
                <a16:creationId xmlns:a16="http://schemas.microsoft.com/office/drawing/2014/main" id="{EA6105D6-2736-5788-F4AC-9CC5EB1DEC40}"/>
              </a:ext>
            </a:extLst>
          </p:cNvPr>
          <p:cNvSpPr txBox="1"/>
          <p:nvPr/>
        </p:nvSpPr>
        <p:spPr>
          <a:xfrm>
            <a:off x="1925385" y="358625"/>
            <a:ext cx="7770182" cy="707886"/>
          </a:xfrm>
          <a:prstGeom prst="rect">
            <a:avLst/>
          </a:prstGeom>
          <a:solidFill>
            <a:srgbClr val="01415B"/>
          </a:solidFill>
        </p:spPr>
        <p:txBody>
          <a:bodyPr wrap="square" rtlCol="0">
            <a:spAutoFit/>
          </a:bodyPr>
          <a:lstStyle/>
          <a:p>
            <a:pPr algn="ctr"/>
            <a:r>
              <a:rPr lang="en-GB" sz="4000" b="1" dirty="0">
                <a:solidFill>
                  <a:schemeClr val="bg1"/>
                </a:solidFill>
              </a:rPr>
              <a:t>‘South’ by Ernest Shackleton </a:t>
            </a:r>
          </a:p>
        </p:txBody>
      </p:sp>
    </p:spTree>
    <p:extLst>
      <p:ext uri="{BB962C8B-B14F-4D97-AF65-F5344CB8AC3E}">
        <p14:creationId xmlns:p14="http://schemas.microsoft.com/office/powerpoint/2010/main" val="3358584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D53ABB-E99A-052C-AF59-40E174A5E833}"/>
              </a:ext>
            </a:extLst>
          </p:cNvPr>
          <p:cNvSpPr>
            <a:spLocks noGrp="1"/>
          </p:cNvSpPr>
          <p:nvPr>
            <p:ph type="sldNum" sz="quarter" idx="12"/>
          </p:nvPr>
        </p:nvSpPr>
        <p:spPr/>
        <p:txBody>
          <a:bodyPr/>
          <a:lstStyle/>
          <a:p>
            <a:fld id="{C3D577BE-B60F-4443-89BA-AC6850FF3B72}" type="slidenum">
              <a:rPr lang="en-GB" altLang="en-US" smtClean="0"/>
              <a:pPr/>
              <a:t>16</a:t>
            </a:fld>
            <a:endParaRPr lang="en-GB" altLang="en-US"/>
          </a:p>
        </p:txBody>
      </p:sp>
      <p:graphicFrame>
        <p:nvGraphicFramePr>
          <p:cNvPr id="3" name="Table 3">
            <a:extLst>
              <a:ext uri="{FF2B5EF4-FFF2-40B4-BE49-F238E27FC236}">
                <a16:creationId xmlns:a16="http://schemas.microsoft.com/office/drawing/2014/main" id="{72DA5D00-F8B1-EA6A-71EE-F5F8FEFD825D}"/>
              </a:ext>
            </a:extLst>
          </p:cNvPr>
          <p:cNvGraphicFramePr>
            <a:graphicFrameLocks noGrp="1"/>
          </p:cNvGraphicFramePr>
          <p:nvPr>
            <p:extLst>
              <p:ext uri="{D42A27DB-BD31-4B8C-83A1-F6EECF244321}">
                <p14:modId xmlns:p14="http://schemas.microsoft.com/office/powerpoint/2010/main" val="190583523"/>
              </p:ext>
            </p:extLst>
          </p:nvPr>
        </p:nvGraphicFramePr>
        <p:xfrm>
          <a:off x="321365" y="2429196"/>
          <a:ext cx="11549269" cy="2286000"/>
        </p:xfrm>
        <a:graphic>
          <a:graphicData uri="http://schemas.openxmlformats.org/drawingml/2006/table">
            <a:tbl>
              <a:tblPr firstRow="1" bandRow="1">
                <a:tableStyleId>{5940675A-B579-460E-94D1-54222C63F5DA}</a:tableStyleId>
              </a:tblPr>
              <a:tblGrid>
                <a:gridCol w="3494444">
                  <a:extLst>
                    <a:ext uri="{9D8B030D-6E8A-4147-A177-3AD203B41FA5}">
                      <a16:colId xmlns:a16="http://schemas.microsoft.com/office/drawing/2014/main" val="647200960"/>
                    </a:ext>
                  </a:extLst>
                </a:gridCol>
                <a:gridCol w="8054825">
                  <a:extLst>
                    <a:ext uri="{9D8B030D-6E8A-4147-A177-3AD203B41FA5}">
                      <a16:colId xmlns:a16="http://schemas.microsoft.com/office/drawing/2014/main" val="2909679911"/>
                    </a:ext>
                  </a:extLst>
                </a:gridCol>
              </a:tblGrid>
              <a:tr h="370840">
                <a:tc>
                  <a:txBody>
                    <a:bodyPr/>
                    <a:lstStyle/>
                    <a:p>
                      <a:r>
                        <a:rPr lang="en-GB" sz="2400" b="0" i="0" dirty="0">
                          <a:solidFill>
                            <a:srgbClr val="444444"/>
                          </a:solidFill>
                          <a:effectLst/>
                        </a:rPr>
                        <a:t>scurvy</a:t>
                      </a:r>
                      <a:endParaRPr lang="en-GB" sz="2400" b="1" dirty="0"/>
                    </a:p>
                  </a:txBody>
                  <a:tcPr/>
                </a:tc>
                <a:tc>
                  <a:txBody>
                    <a:bodyPr/>
                    <a:lstStyle/>
                    <a:p>
                      <a:r>
                        <a:rPr lang="en-GB" sz="2400" dirty="0"/>
                        <a:t>A disease caused by a lack of vitamin C in the body</a:t>
                      </a:r>
                    </a:p>
                  </a:txBody>
                  <a:tcPr/>
                </a:tc>
                <a:extLst>
                  <a:ext uri="{0D108BD9-81ED-4DB2-BD59-A6C34878D82A}">
                    <a16:rowId xmlns:a16="http://schemas.microsoft.com/office/drawing/2014/main" val="3493964674"/>
                  </a:ext>
                </a:extLst>
              </a:tr>
              <a:tr h="370840">
                <a:tc>
                  <a:txBody>
                    <a:bodyPr/>
                    <a:lstStyle/>
                    <a:p>
                      <a:r>
                        <a:rPr lang="en-GB" sz="2400" b="0" i="0" dirty="0">
                          <a:solidFill>
                            <a:srgbClr val="444444"/>
                          </a:solidFill>
                          <a:effectLst/>
                        </a:rPr>
                        <a:t>pemmican</a:t>
                      </a:r>
                      <a:endParaRPr lang="en-GB" sz="2400" b="1" dirty="0"/>
                    </a:p>
                  </a:txBody>
                  <a:tcPr/>
                </a:tc>
                <a:tc>
                  <a:txBody>
                    <a:bodyPr/>
                    <a:lstStyle/>
                    <a:p>
                      <a:r>
                        <a:rPr lang="en-GB" sz="2400" dirty="0"/>
                        <a:t>A mix of pounded dried meat, fat and sometimes berries </a:t>
                      </a:r>
                    </a:p>
                  </a:txBody>
                  <a:tcPr/>
                </a:tc>
                <a:extLst>
                  <a:ext uri="{0D108BD9-81ED-4DB2-BD59-A6C34878D82A}">
                    <a16:rowId xmlns:a16="http://schemas.microsoft.com/office/drawing/2014/main" val="923272828"/>
                  </a:ext>
                </a:extLst>
              </a:tr>
              <a:tr h="370840">
                <a:tc>
                  <a:txBody>
                    <a:bodyPr/>
                    <a:lstStyle/>
                    <a:p>
                      <a:r>
                        <a:rPr lang="en-GB" sz="2400" b="0" i="0" dirty="0">
                          <a:solidFill>
                            <a:srgbClr val="444444"/>
                          </a:solidFill>
                          <a:effectLst/>
                        </a:rPr>
                        <a:t>audible</a:t>
                      </a:r>
                      <a:endParaRPr lang="en-GB" sz="2400" b="1" dirty="0"/>
                    </a:p>
                  </a:txBody>
                  <a:tcPr/>
                </a:tc>
                <a:tc>
                  <a:txBody>
                    <a:bodyPr/>
                    <a:lstStyle/>
                    <a:p>
                      <a:r>
                        <a:rPr lang="en-GB" sz="2400" dirty="0"/>
                        <a:t>Able to be heard</a:t>
                      </a:r>
                    </a:p>
                  </a:txBody>
                  <a:tcPr/>
                </a:tc>
                <a:extLst>
                  <a:ext uri="{0D108BD9-81ED-4DB2-BD59-A6C34878D82A}">
                    <a16:rowId xmlns:a16="http://schemas.microsoft.com/office/drawing/2014/main" val="2139887075"/>
                  </a:ext>
                </a:extLst>
              </a:tr>
              <a:tr h="370840">
                <a:tc>
                  <a:txBody>
                    <a:bodyPr/>
                    <a:lstStyle/>
                    <a:p>
                      <a:r>
                        <a:rPr lang="en-GB" sz="2400" dirty="0"/>
                        <a:t>destitute</a:t>
                      </a:r>
                    </a:p>
                  </a:txBody>
                  <a:tcPr/>
                </a:tc>
                <a:tc>
                  <a:txBody>
                    <a:bodyPr/>
                    <a:lstStyle/>
                    <a:p>
                      <a:r>
                        <a:rPr lang="en-GB" sz="2400" dirty="0"/>
                        <a:t>Without the basic necessities of life</a:t>
                      </a:r>
                    </a:p>
                  </a:txBody>
                  <a:tcPr/>
                </a:tc>
                <a:extLst>
                  <a:ext uri="{0D108BD9-81ED-4DB2-BD59-A6C34878D82A}">
                    <a16:rowId xmlns:a16="http://schemas.microsoft.com/office/drawing/2014/main" val="1926289789"/>
                  </a:ext>
                </a:extLst>
              </a:tr>
              <a:tr h="420353">
                <a:tc>
                  <a:txBody>
                    <a:bodyPr/>
                    <a:lstStyle/>
                    <a:p>
                      <a:pPr marL="0" algn="l" defTabSz="914400" rtl="0" eaLnBrk="1" latinLnBrk="0" hangingPunct="1"/>
                      <a:r>
                        <a:rPr lang="en-GB" sz="2400" kern="1200" dirty="0" err="1">
                          <a:solidFill>
                            <a:schemeClr val="tx1"/>
                          </a:solidFill>
                          <a:latin typeface="+mn-lt"/>
                          <a:ea typeface="+mn-ea"/>
                          <a:cs typeface="+mn-cs"/>
                        </a:rPr>
                        <a:t>bannock</a:t>
                      </a:r>
                      <a:r>
                        <a:rPr lang="en-GB" sz="2400" kern="1200" dirty="0">
                          <a:solidFill>
                            <a:schemeClr val="tx1"/>
                          </a:solidFill>
                          <a:latin typeface="+mn-lt"/>
                          <a:ea typeface="+mn-ea"/>
                          <a:cs typeface="+mn-cs"/>
                        </a:rPr>
                        <a:t> </a:t>
                      </a:r>
                    </a:p>
                  </a:txBody>
                  <a:tcPr/>
                </a:tc>
                <a:tc>
                  <a:txBody>
                    <a:bodyPr/>
                    <a:lstStyle/>
                    <a:p>
                      <a:r>
                        <a:rPr lang="en-GB" sz="2400" kern="1200" dirty="0">
                          <a:solidFill>
                            <a:schemeClr val="tx1"/>
                          </a:solidFill>
                          <a:latin typeface="+mn-lt"/>
                          <a:ea typeface="+mn-ea"/>
                          <a:cs typeface="+mn-cs"/>
                        </a:rPr>
                        <a:t>A type of flat bread </a:t>
                      </a:r>
                    </a:p>
                  </a:txBody>
                  <a:tcPr/>
                </a:tc>
                <a:extLst>
                  <a:ext uri="{0D108BD9-81ED-4DB2-BD59-A6C34878D82A}">
                    <a16:rowId xmlns:a16="http://schemas.microsoft.com/office/drawing/2014/main" val="2160357953"/>
                  </a:ext>
                </a:extLst>
              </a:tr>
            </a:tbl>
          </a:graphicData>
        </a:graphic>
      </p:graphicFrame>
      <p:sp>
        <p:nvSpPr>
          <p:cNvPr id="4" name="TextBox 3">
            <a:extLst>
              <a:ext uri="{FF2B5EF4-FFF2-40B4-BE49-F238E27FC236}">
                <a16:creationId xmlns:a16="http://schemas.microsoft.com/office/drawing/2014/main" id="{52AC297C-E5E4-8121-9684-0C89317DBB86}"/>
              </a:ext>
            </a:extLst>
          </p:cNvPr>
          <p:cNvSpPr txBox="1"/>
          <p:nvPr/>
        </p:nvSpPr>
        <p:spPr>
          <a:xfrm>
            <a:off x="1945262" y="320147"/>
            <a:ext cx="7770182" cy="707886"/>
          </a:xfrm>
          <a:prstGeom prst="rect">
            <a:avLst/>
          </a:prstGeom>
          <a:solidFill>
            <a:srgbClr val="F54C00"/>
          </a:solidFill>
        </p:spPr>
        <p:txBody>
          <a:bodyPr wrap="square" rtlCol="0">
            <a:spAutoFit/>
          </a:bodyPr>
          <a:lstStyle/>
          <a:p>
            <a:pPr algn="ctr"/>
            <a:r>
              <a:rPr lang="en-GB" sz="4000" b="1" dirty="0">
                <a:solidFill>
                  <a:schemeClr val="bg1"/>
                </a:solidFill>
              </a:rPr>
              <a:t>GLOSSARY SLIDE 14 and 15</a:t>
            </a:r>
          </a:p>
        </p:txBody>
      </p:sp>
    </p:spTree>
    <p:extLst>
      <p:ext uri="{BB962C8B-B14F-4D97-AF65-F5344CB8AC3E}">
        <p14:creationId xmlns:p14="http://schemas.microsoft.com/office/powerpoint/2010/main" val="1836550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8A954A-7F80-EB29-1FC1-B04361AA39F5}"/>
              </a:ext>
            </a:extLst>
          </p:cNvPr>
          <p:cNvSpPr>
            <a:spLocks noGrp="1"/>
          </p:cNvSpPr>
          <p:nvPr>
            <p:ph type="sldNum" sz="quarter" idx="12"/>
          </p:nvPr>
        </p:nvSpPr>
        <p:spPr/>
        <p:txBody>
          <a:bodyPr/>
          <a:lstStyle/>
          <a:p>
            <a:fld id="{C3D577BE-B60F-4443-89BA-AC6850FF3B72}" type="slidenum">
              <a:rPr lang="en-GB" altLang="en-US" smtClean="0"/>
              <a:pPr/>
              <a:t>17</a:t>
            </a:fld>
            <a:endParaRPr lang="en-GB" altLang="en-US"/>
          </a:p>
        </p:txBody>
      </p:sp>
      <p:sp>
        <p:nvSpPr>
          <p:cNvPr id="4" name="TextBox 3">
            <a:extLst>
              <a:ext uri="{FF2B5EF4-FFF2-40B4-BE49-F238E27FC236}">
                <a16:creationId xmlns:a16="http://schemas.microsoft.com/office/drawing/2014/main" id="{12A8403D-8BFB-D058-EE41-526803E385CF}"/>
              </a:ext>
            </a:extLst>
          </p:cNvPr>
          <p:cNvSpPr txBox="1"/>
          <p:nvPr/>
        </p:nvSpPr>
        <p:spPr>
          <a:xfrm>
            <a:off x="284093" y="1236199"/>
            <a:ext cx="11623814" cy="5016758"/>
          </a:xfrm>
          <a:prstGeom prst="rect">
            <a:avLst/>
          </a:prstGeom>
          <a:solidFill>
            <a:schemeClr val="bg1"/>
          </a:solidFill>
        </p:spPr>
        <p:txBody>
          <a:bodyPr wrap="square">
            <a:spAutoFit/>
          </a:bodyPr>
          <a:lstStyle/>
          <a:p>
            <a:r>
              <a:rPr lang="en-GB" sz="2000" b="1" dirty="0">
                <a:solidFill>
                  <a:srgbClr val="444444"/>
                </a:solidFill>
              </a:rPr>
              <a:t>Patience Camp</a:t>
            </a:r>
          </a:p>
          <a:p>
            <a:endParaRPr lang="en-GB" sz="2000" dirty="0">
              <a:solidFill>
                <a:srgbClr val="444444"/>
              </a:solidFill>
            </a:endParaRPr>
          </a:p>
          <a:p>
            <a:r>
              <a:rPr lang="en-GB" sz="2000" dirty="0">
                <a:solidFill>
                  <a:srgbClr val="444444"/>
                </a:solidFill>
              </a:rPr>
              <a:t>By March 17 we were exactly on a level with Paulet Island but sixty miles to the east. It might have been six hundred for all the chance that we had of reaching it by sledging across the broken sea ice in its present condition. P.67</a:t>
            </a:r>
          </a:p>
          <a:p>
            <a:endParaRPr lang="en-GB" sz="2000" dirty="0">
              <a:solidFill>
                <a:srgbClr val="444444"/>
              </a:solidFill>
            </a:endParaRPr>
          </a:p>
          <a:p>
            <a:r>
              <a:rPr lang="en-GB" sz="2000" dirty="0">
                <a:solidFill>
                  <a:srgbClr val="444444"/>
                </a:solidFill>
              </a:rPr>
              <a:t>“‘Land in sight’ was reported this morning. It is Joinville Island. This barren, inhospitable-looking land would be a haven of refuge to us if we could but reach it. It would be ridiculous to make the attempt though, with the ice all broken up as it is. It is too loose and broken to march over, yet not open enough to be able to launch the boats.” For the next two or three days we saw ourselves slowly drifting past the land, longing to reach it yet prevented from doing so by the ice between, and towards the end of March we saw Mount Haddington fade away into the distance.</a:t>
            </a:r>
          </a:p>
          <a:p>
            <a:endParaRPr lang="en-GB" sz="2000" dirty="0">
              <a:solidFill>
                <a:srgbClr val="444444"/>
              </a:solidFill>
            </a:endParaRPr>
          </a:p>
          <a:p>
            <a:r>
              <a:rPr lang="en-GB" sz="2000" dirty="0">
                <a:solidFill>
                  <a:srgbClr val="444444"/>
                </a:solidFill>
              </a:rPr>
              <a:t>Our hopes were now centred on Elephant Island or Clarence Island, which lay 100 miles almost due north of us. </a:t>
            </a:r>
          </a:p>
          <a:p>
            <a:r>
              <a:rPr lang="en-GB" sz="2000" dirty="0">
                <a:solidFill>
                  <a:srgbClr val="444444"/>
                </a:solidFill>
              </a:rPr>
              <a:t>P. 68</a:t>
            </a:r>
          </a:p>
        </p:txBody>
      </p:sp>
      <p:sp>
        <p:nvSpPr>
          <p:cNvPr id="3" name="TextBox 2">
            <a:extLst>
              <a:ext uri="{FF2B5EF4-FFF2-40B4-BE49-F238E27FC236}">
                <a16:creationId xmlns:a16="http://schemas.microsoft.com/office/drawing/2014/main" id="{935367FD-2FE2-BBC8-9D72-2478F8EFF1CC}"/>
              </a:ext>
            </a:extLst>
          </p:cNvPr>
          <p:cNvSpPr txBox="1"/>
          <p:nvPr/>
        </p:nvSpPr>
        <p:spPr>
          <a:xfrm>
            <a:off x="1925385" y="358625"/>
            <a:ext cx="7770182" cy="707886"/>
          </a:xfrm>
          <a:prstGeom prst="rect">
            <a:avLst/>
          </a:prstGeom>
          <a:solidFill>
            <a:srgbClr val="01415B"/>
          </a:solidFill>
        </p:spPr>
        <p:txBody>
          <a:bodyPr wrap="square" rtlCol="0">
            <a:spAutoFit/>
          </a:bodyPr>
          <a:lstStyle/>
          <a:p>
            <a:pPr algn="ctr"/>
            <a:r>
              <a:rPr lang="en-GB" sz="4000" b="1" dirty="0">
                <a:solidFill>
                  <a:schemeClr val="bg1"/>
                </a:solidFill>
              </a:rPr>
              <a:t>‘South’ by Ernest Shackleton </a:t>
            </a:r>
          </a:p>
        </p:txBody>
      </p:sp>
    </p:spTree>
    <p:extLst>
      <p:ext uri="{BB962C8B-B14F-4D97-AF65-F5344CB8AC3E}">
        <p14:creationId xmlns:p14="http://schemas.microsoft.com/office/powerpoint/2010/main" val="1307988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3870A5-1F05-D781-9D90-A718B27026DB}"/>
              </a:ext>
            </a:extLst>
          </p:cNvPr>
          <p:cNvSpPr>
            <a:spLocks noGrp="1"/>
          </p:cNvSpPr>
          <p:nvPr>
            <p:ph type="sldNum" sz="quarter" idx="12"/>
          </p:nvPr>
        </p:nvSpPr>
        <p:spPr/>
        <p:txBody>
          <a:bodyPr/>
          <a:lstStyle/>
          <a:p>
            <a:fld id="{C3D577BE-B60F-4443-89BA-AC6850FF3B72}" type="slidenum">
              <a:rPr lang="en-GB" altLang="en-US" smtClean="0"/>
              <a:pPr/>
              <a:t>18</a:t>
            </a:fld>
            <a:endParaRPr lang="en-GB" altLang="en-US"/>
          </a:p>
        </p:txBody>
      </p:sp>
      <p:sp>
        <p:nvSpPr>
          <p:cNvPr id="4" name="TextBox 3">
            <a:extLst>
              <a:ext uri="{FF2B5EF4-FFF2-40B4-BE49-F238E27FC236}">
                <a16:creationId xmlns:a16="http://schemas.microsoft.com/office/drawing/2014/main" id="{A15869D5-BAC4-4FDA-29E2-36A41B959527}"/>
              </a:ext>
            </a:extLst>
          </p:cNvPr>
          <p:cNvSpPr txBox="1"/>
          <p:nvPr/>
        </p:nvSpPr>
        <p:spPr>
          <a:xfrm>
            <a:off x="536712" y="2770525"/>
            <a:ext cx="11097039" cy="3170099"/>
          </a:xfrm>
          <a:prstGeom prst="rect">
            <a:avLst/>
          </a:prstGeom>
          <a:noFill/>
        </p:spPr>
        <p:txBody>
          <a:bodyPr wrap="square">
            <a:spAutoFit/>
          </a:bodyPr>
          <a:lstStyle/>
          <a:p>
            <a:pPr algn="l"/>
            <a:r>
              <a:rPr lang="en-GB" sz="2000" b="0" i="0" dirty="0">
                <a:solidFill>
                  <a:srgbClr val="444444"/>
                </a:solidFill>
                <a:effectLst/>
              </a:rPr>
              <a:t>I had decided to take the James Caird myself, with Wild and eleven men. This was the largest of our boats, and she carried the major portion of the stores. Worsley had charge of the Dudley Docker with nine men, and Hudson and </a:t>
            </a:r>
            <a:r>
              <a:rPr lang="en-GB" sz="2000" b="0" i="0" dirty="0" err="1">
                <a:solidFill>
                  <a:srgbClr val="444444"/>
                </a:solidFill>
                <a:effectLst/>
              </a:rPr>
              <a:t>Crean</a:t>
            </a:r>
            <a:r>
              <a:rPr lang="en-GB" sz="2000" b="0" i="0" dirty="0">
                <a:solidFill>
                  <a:srgbClr val="444444"/>
                </a:solidFill>
                <a:effectLst/>
              </a:rPr>
              <a:t> were the senior men on the </a:t>
            </a:r>
            <a:r>
              <a:rPr lang="en-GB" sz="2000" b="0" i="0" dirty="0" err="1">
                <a:solidFill>
                  <a:srgbClr val="444444"/>
                </a:solidFill>
                <a:effectLst/>
              </a:rPr>
              <a:t>Stancomb</a:t>
            </a:r>
            <a:r>
              <a:rPr lang="en-GB" sz="2000" b="0" i="0" dirty="0">
                <a:solidFill>
                  <a:srgbClr val="444444"/>
                </a:solidFill>
                <a:effectLst/>
              </a:rPr>
              <a:t> Wills.</a:t>
            </a:r>
          </a:p>
          <a:p>
            <a:pPr algn="l"/>
            <a:r>
              <a:rPr lang="en-GB" sz="2000" b="0" i="0" dirty="0">
                <a:solidFill>
                  <a:srgbClr val="444444"/>
                </a:solidFill>
                <a:effectLst/>
              </a:rPr>
              <a:t>Soon after breakfast the ice closed again. We were standing by, with our preparations as complete as they could be made, when at 11 A.M. our floe suddenly split right across under the boats. We rushed our gear on to the larger of the two pieces and watched with strained attention for the next development. The crack had cut through the site of my tent. I stood on the edge of the new fracture, and, looking across the widening channel of water, could see the spot where for many months my head and shoulders had rested when I was in my sleeping bag. </a:t>
            </a:r>
          </a:p>
          <a:p>
            <a:pPr algn="l"/>
            <a:r>
              <a:rPr lang="en-GB" sz="2000" b="0" i="0" dirty="0">
                <a:solidFill>
                  <a:srgbClr val="444444"/>
                </a:solidFill>
                <a:effectLst/>
              </a:rPr>
              <a:t>P.70</a:t>
            </a:r>
          </a:p>
        </p:txBody>
      </p:sp>
      <p:sp>
        <p:nvSpPr>
          <p:cNvPr id="5" name="TextBox 4">
            <a:extLst>
              <a:ext uri="{FF2B5EF4-FFF2-40B4-BE49-F238E27FC236}">
                <a16:creationId xmlns:a16="http://schemas.microsoft.com/office/drawing/2014/main" id="{F6F53930-C97E-D1FB-1C8F-5E821B833094}"/>
              </a:ext>
            </a:extLst>
          </p:cNvPr>
          <p:cNvSpPr txBox="1"/>
          <p:nvPr/>
        </p:nvSpPr>
        <p:spPr>
          <a:xfrm>
            <a:off x="1925385" y="403351"/>
            <a:ext cx="7770182" cy="707886"/>
          </a:xfrm>
          <a:prstGeom prst="rect">
            <a:avLst/>
          </a:prstGeom>
          <a:solidFill>
            <a:srgbClr val="01415B"/>
          </a:solidFill>
        </p:spPr>
        <p:txBody>
          <a:bodyPr wrap="square" rtlCol="0">
            <a:spAutoFit/>
          </a:bodyPr>
          <a:lstStyle/>
          <a:p>
            <a:pPr algn="ctr"/>
            <a:r>
              <a:rPr lang="en-GB" sz="4000" b="1" dirty="0">
                <a:solidFill>
                  <a:schemeClr val="bg1"/>
                </a:solidFill>
              </a:rPr>
              <a:t>‘South’ by Ernest Shackleton </a:t>
            </a:r>
          </a:p>
        </p:txBody>
      </p:sp>
      <p:sp>
        <p:nvSpPr>
          <p:cNvPr id="7" name="TextBox 6">
            <a:extLst>
              <a:ext uri="{FF2B5EF4-FFF2-40B4-BE49-F238E27FC236}">
                <a16:creationId xmlns:a16="http://schemas.microsoft.com/office/drawing/2014/main" id="{5D7E12A4-CA3C-F9EA-52CD-171DA5704B88}"/>
              </a:ext>
            </a:extLst>
          </p:cNvPr>
          <p:cNvSpPr txBox="1"/>
          <p:nvPr/>
        </p:nvSpPr>
        <p:spPr>
          <a:xfrm>
            <a:off x="351354" y="1546038"/>
            <a:ext cx="9344213" cy="923330"/>
          </a:xfrm>
          <a:prstGeom prst="rect">
            <a:avLst/>
          </a:prstGeom>
          <a:solidFill>
            <a:schemeClr val="accent1">
              <a:lumMod val="20000"/>
              <a:lumOff val="80000"/>
            </a:schemeClr>
          </a:solidFill>
        </p:spPr>
        <p:txBody>
          <a:bodyPr wrap="square">
            <a:spAutoFit/>
          </a:bodyPr>
          <a:lstStyle/>
          <a:p>
            <a:r>
              <a:rPr lang="en-GB" sz="1800" dirty="0"/>
              <a:t>MARCH 17 1916</a:t>
            </a:r>
            <a:r>
              <a:rPr lang="en-GB" baseline="30000" dirty="0"/>
              <a:t>	</a:t>
            </a:r>
            <a:r>
              <a:rPr lang="en-GB" dirty="0"/>
              <a:t>Passes</a:t>
            </a:r>
            <a:r>
              <a:rPr lang="en-GB" b="1" dirty="0"/>
              <a:t> Paulet Island</a:t>
            </a:r>
          </a:p>
          <a:p>
            <a:r>
              <a:rPr lang="en-GB" sz="1800" dirty="0"/>
              <a:t>APRIL 9 	</a:t>
            </a:r>
            <a:r>
              <a:rPr lang="en-GB" dirty="0"/>
              <a:t>     </a:t>
            </a:r>
            <a:r>
              <a:rPr lang="en-GB" sz="1800" dirty="0"/>
              <a:t>1916	</a:t>
            </a:r>
            <a:r>
              <a:rPr lang="en-GB" sz="1800" b="1" dirty="0"/>
              <a:t>The James Caird, </a:t>
            </a:r>
            <a:r>
              <a:rPr lang="en-GB" sz="1800" b="1" dirty="0" err="1"/>
              <a:t>Stancomb</a:t>
            </a:r>
            <a:r>
              <a:rPr lang="en-GB" sz="1800" b="1" dirty="0"/>
              <a:t> Wills and Dudley Docker </a:t>
            </a:r>
            <a:r>
              <a:rPr lang="en-GB" sz="1800" dirty="0"/>
              <a:t>are launched</a:t>
            </a:r>
          </a:p>
          <a:p>
            <a:r>
              <a:rPr lang="en-GB" sz="1800" dirty="0"/>
              <a:t>APRIL 15    1916	Land on </a:t>
            </a:r>
            <a:r>
              <a:rPr lang="en-GB" sz="1800" b="1" dirty="0"/>
              <a:t>Elephant Island</a:t>
            </a:r>
            <a:endParaRPr lang="en-GB" dirty="0"/>
          </a:p>
        </p:txBody>
      </p:sp>
    </p:spTree>
    <p:extLst>
      <p:ext uri="{BB962C8B-B14F-4D97-AF65-F5344CB8AC3E}">
        <p14:creationId xmlns:p14="http://schemas.microsoft.com/office/powerpoint/2010/main" val="163656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F128CE-C0AB-D4CC-E4C5-E2BB303FDE60}"/>
              </a:ext>
            </a:extLst>
          </p:cNvPr>
          <p:cNvSpPr>
            <a:spLocks noGrp="1"/>
          </p:cNvSpPr>
          <p:nvPr>
            <p:ph type="sldNum" sz="quarter" idx="12"/>
          </p:nvPr>
        </p:nvSpPr>
        <p:spPr/>
        <p:txBody>
          <a:bodyPr/>
          <a:lstStyle/>
          <a:p>
            <a:fld id="{C3D577BE-B60F-4443-89BA-AC6850FF3B72}" type="slidenum">
              <a:rPr lang="en-GB" altLang="en-US" smtClean="0"/>
              <a:pPr/>
              <a:t>19</a:t>
            </a:fld>
            <a:endParaRPr lang="en-GB" altLang="en-US"/>
          </a:p>
        </p:txBody>
      </p:sp>
      <p:pic>
        <p:nvPicPr>
          <p:cNvPr id="4" name="Picture 3" descr="A picture containing text&#10;&#10;Description automatically generated">
            <a:extLst>
              <a:ext uri="{FF2B5EF4-FFF2-40B4-BE49-F238E27FC236}">
                <a16:creationId xmlns:a16="http://schemas.microsoft.com/office/drawing/2014/main" id="{F47F8CB3-8114-B6DD-C73A-CC48C983C1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908719" y="-552569"/>
            <a:ext cx="6437009" cy="7916517"/>
          </a:xfrm>
          <a:prstGeom prst="rect">
            <a:avLst/>
          </a:prstGeom>
        </p:spPr>
      </p:pic>
      <p:sp>
        <p:nvSpPr>
          <p:cNvPr id="3" name="TextBox 2">
            <a:extLst>
              <a:ext uri="{FF2B5EF4-FFF2-40B4-BE49-F238E27FC236}">
                <a16:creationId xmlns:a16="http://schemas.microsoft.com/office/drawing/2014/main" id="{A8BDE41A-AB1B-0DA0-6F5B-897346E9C45D}"/>
              </a:ext>
            </a:extLst>
          </p:cNvPr>
          <p:cNvSpPr txBox="1"/>
          <p:nvPr/>
        </p:nvSpPr>
        <p:spPr>
          <a:xfrm>
            <a:off x="8194813" y="2815152"/>
            <a:ext cx="3828222" cy="2308324"/>
          </a:xfrm>
          <a:prstGeom prst="rect">
            <a:avLst/>
          </a:prstGeom>
          <a:solidFill>
            <a:schemeClr val="bg1"/>
          </a:solidFill>
        </p:spPr>
        <p:txBody>
          <a:bodyPr wrap="square" rtlCol="0">
            <a:spAutoFit/>
          </a:bodyPr>
          <a:lstStyle/>
          <a:p>
            <a:r>
              <a:rPr lang="en-GB" sz="2400" dirty="0"/>
              <a:t>Painting by George Marston</a:t>
            </a:r>
          </a:p>
          <a:p>
            <a:endParaRPr lang="en-GB" sz="2400" dirty="0"/>
          </a:p>
          <a:p>
            <a:r>
              <a:rPr lang="en-GB" sz="2400" dirty="0"/>
              <a:t>Men camped on ice flow,</a:t>
            </a:r>
          </a:p>
          <a:p>
            <a:r>
              <a:rPr lang="en-GB" sz="2400" dirty="0"/>
              <a:t>Imperial Trans Antarctic Expedition  </a:t>
            </a:r>
          </a:p>
        </p:txBody>
      </p:sp>
    </p:spTree>
    <p:extLst>
      <p:ext uri="{BB962C8B-B14F-4D97-AF65-F5344CB8AC3E}">
        <p14:creationId xmlns:p14="http://schemas.microsoft.com/office/powerpoint/2010/main" val="64875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032794-0E8A-41FE-86ED-71FC1A29058D}"/>
              </a:ext>
            </a:extLst>
          </p:cNvPr>
          <p:cNvSpPr txBox="1"/>
          <p:nvPr/>
        </p:nvSpPr>
        <p:spPr>
          <a:xfrm>
            <a:off x="238940" y="1783550"/>
            <a:ext cx="11510411" cy="4154984"/>
          </a:xfrm>
          <a:prstGeom prst="rect">
            <a:avLst/>
          </a:prstGeom>
          <a:noFill/>
        </p:spPr>
        <p:txBody>
          <a:bodyPr wrap="square" rtlCol="0">
            <a:spAutoFit/>
          </a:bodyPr>
          <a:lstStyle/>
          <a:p>
            <a:r>
              <a:rPr lang="en-GB" sz="2000" i="1" dirty="0"/>
              <a:t>The story so far in brief…</a:t>
            </a:r>
          </a:p>
          <a:p>
            <a:r>
              <a:rPr lang="en-GB" sz="2000" b="1" dirty="0">
                <a:solidFill>
                  <a:srgbClr val="212121"/>
                </a:solidFill>
              </a:rPr>
              <a:t>In 1914 </a:t>
            </a:r>
            <a:r>
              <a:rPr lang="en-GB" sz="2000" dirty="0">
                <a:solidFill>
                  <a:srgbClr val="212121"/>
                </a:solidFill>
              </a:rPr>
              <a:t>the explorer Sir Ernest Shackleton set out on an ambitious expedition to cross the continent of Antarctica from one side to the other. He failed. However he achieved one of the greatest feats of turn of the century polar exploration; he returned with all his 27 men – alive, despite the loss of his ship. Shackleton’s ship, the Endurance, was crushed and sank in ice in the Weddell Sea, before his team could even begin that ill-fated attempt to cross the hostile continent of Antarctica. </a:t>
            </a:r>
          </a:p>
          <a:p>
            <a:r>
              <a:rPr lang="en-GB" i="1" dirty="0">
                <a:solidFill>
                  <a:srgbClr val="212121"/>
                </a:solidFill>
              </a:rPr>
              <a:t>Find out more here </a:t>
            </a:r>
            <a:r>
              <a:rPr lang="en-GB" dirty="0">
                <a:hlinkClick r:id="rId2"/>
              </a:rPr>
              <a:t>Royal Geographical Society - Geography resources for teachers (rgs.org)</a:t>
            </a:r>
            <a:endParaRPr lang="en-GB" dirty="0">
              <a:solidFill>
                <a:srgbClr val="212121"/>
              </a:solidFill>
            </a:endParaRPr>
          </a:p>
          <a:p>
            <a:endParaRPr lang="en-GB" sz="2400" dirty="0">
              <a:solidFill>
                <a:srgbClr val="212121"/>
              </a:solidFill>
            </a:endParaRPr>
          </a:p>
          <a:p>
            <a:endParaRPr lang="en-GB" sz="2400" dirty="0">
              <a:solidFill>
                <a:srgbClr val="212121"/>
              </a:solidFill>
            </a:endParaRPr>
          </a:p>
          <a:p>
            <a:r>
              <a:rPr lang="en-GB" sz="2000" b="1" dirty="0">
                <a:solidFill>
                  <a:srgbClr val="212121"/>
                </a:solidFill>
              </a:rPr>
              <a:t>In 2022</a:t>
            </a:r>
            <a:r>
              <a:rPr lang="en-GB" sz="2000" dirty="0">
                <a:solidFill>
                  <a:srgbClr val="212121"/>
                </a:solidFill>
              </a:rPr>
              <a:t>, the Centenary of Shackleton’s death, Dan Snow travelled to Antarctica on board the S.A. Agulhas II, as part of the Endurance22 expedition, in </a:t>
            </a:r>
            <a:r>
              <a:rPr lang="en-GB" dirty="0"/>
              <a:t>a successful </a:t>
            </a:r>
            <a:r>
              <a:rPr lang="en-GB" sz="2000" dirty="0">
                <a:solidFill>
                  <a:srgbClr val="212121"/>
                </a:solidFill>
              </a:rPr>
              <a:t>attempt to locate the missing wreck of Shackleton’s ship.</a:t>
            </a:r>
          </a:p>
          <a:p>
            <a:r>
              <a:rPr lang="en-GB" i="1" dirty="0">
                <a:solidFill>
                  <a:srgbClr val="212121"/>
                </a:solidFill>
              </a:rPr>
              <a:t>Find out more here </a:t>
            </a:r>
            <a:r>
              <a:rPr lang="en-GB" dirty="0">
                <a:hlinkClick r:id="rId3"/>
              </a:rPr>
              <a:t>Expedition Team - Endurance22</a:t>
            </a:r>
            <a:endParaRPr lang="en-GB" dirty="0">
              <a:solidFill>
                <a:srgbClr val="212121"/>
              </a:solidFill>
            </a:endParaRPr>
          </a:p>
        </p:txBody>
      </p:sp>
      <p:sp>
        <p:nvSpPr>
          <p:cNvPr id="7" name="Rectangle 2">
            <a:extLst>
              <a:ext uri="{FF2B5EF4-FFF2-40B4-BE49-F238E27FC236}">
                <a16:creationId xmlns:a16="http://schemas.microsoft.com/office/drawing/2014/main" id="{9ABA092E-D0FB-4AD7-9E14-A122E2A53A8C}"/>
              </a:ext>
            </a:extLst>
          </p:cNvPr>
          <p:cNvSpPr txBox="1">
            <a:spLocks noChangeArrowheads="1"/>
          </p:cNvSpPr>
          <p:nvPr/>
        </p:nvSpPr>
        <p:spPr>
          <a:xfrm>
            <a:off x="2999656" y="260712"/>
            <a:ext cx="5424264" cy="1320660"/>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altLang="en-US" b="1" kern="0" dirty="0">
                <a:solidFill>
                  <a:schemeClr val="bg1"/>
                </a:solidFill>
              </a:rPr>
              <a:t>The Story So Far… </a:t>
            </a:r>
          </a:p>
          <a:p>
            <a:pPr algn="ctr"/>
            <a:r>
              <a:rPr lang="en-GB" altLang="en-US" b="1" kern="0" dirty="0">
                <a:solidFill>
                  <a:schemeClr val="bg1"/>
                </a:solidFill>
              </a:rPr>
              <a:t>In brief </a:t>
            </a:r>
          </a:p>
        </p:txBody>
      </p:sp>
      <p:sp>
        <p:nvSpPr>
          <p:cNvPr id="8" name="Slide Number Placeholder 7">
            <a:extLst>
              <a:ext uri="{FF2B5EF4-FFF2-40B4-BE49-F238E27FC236}">
                <a16:creationId xmlns:a16="http://schemas.microsoft.com/office/drawing/2014/main" id="{E329C075-0E3A-4C31-BEF5-840680767701}"/>
              </a:ext>
            </a:extLst>
          </p:cNvPr>
          <p:cNvSpPr>
            <a:spLocks noGrp="1"/>
          </p:cNvSpPr>
          <p:nvPr>
            <p:ph type="sldNum" sz="quarter" idx="12"/>
          </p:nvPr>
        </p:nvSpPr>
        <p:spPr>
          <a:xfrm>
            <a:off x="10941657" y="6243805"/>
            <a:ext cx="1129342" cy="457200"/>
          </a:xfrm>
        </p:spPr>
        <p:txBody>
          <a:bodyPr/>
          <a:lstStyle/>
          <a:p>
            <a:fld id="{C3D577BE-B60F-4443-89BA-AC6850FF3B72}" type="slidenum">
              <a:rPr lang="en-GB" altLang="en-US" smtClean="0"/>
              <a:pPr/>
              <a:t>2</a:t>
            </a:fld>
            <a:endParaRPr lang="en-GB" altLang="en-US" dirty="0"/>
          </a:p>
        </p:txBody>
      </p:sp>
    </p:spTree>
    <p:extLst>
      <p:ext uri="{BB962C8B-B14F-4D97-AF65-F5344CB8AC3E}">
        <p14:creationId xmlns:p14="http://schemas.microsoft.com/office/powerpoint/2010/main" val="489071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3C078-A6D6-EFED-1300-A6686AB9B764}"/>
              </a:ext>
            </a:extLst>
          </p:cNvPr>
          <p:cNvSpPr>
            <a:spLocks noGrp="1"/>
          </p:cNvSpPr>
          <p:nvPr>
            <p:ph type="sldNum" sz="quarter" idx="12"/>
          </p:nvPr>
        </p:nvSpPr>
        <p:spPr/>
        <p:txBody>
          <a:bodyPr/>
          <a:lstStyle/>
          <a:p>
            <a:fld id="{C3D577BE-B60F-4443-89BA-AC6850FF3B72}" type="slidenum">
              <a:rPr lang="en-GB" altLang="en-US" smtClean="0"/>
              <a:pPr/>
              <a:t>20</a:t>
            </a:fld>
            <a:endParaRPr lang="en-GB" altLang="en-US"/>
          </a:p>
        </p:txBody>
      </p:sp>
      <p:pic>
        <p:nvPicPr>
          <p:cNvPr id="4" name="Picture 3" descr="A picture containing text&#10;&#10;Description automatically generated">
            <a:extLst>
              <a:ext uri="{FF2B5EF4-FFF2-40B4-BE49-F238E27FC236}">
                <a16:creationId xmlns:a16="http://schemas.microsoft.com/office/drawing/2014/main" id="{3BDC4848-7DDC-424B-1F90-9DF98D9954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453" y="54912"/>
            <a:ext cx="8676861" cy="6175223"/>
          </a:xfrm>
          <a:prstGeom prst="rect">
            <a:avLst/>
          </a:prstGeom>
        </p:spPr>
      </p:pic>
      <p:sp>
        <p:nvSpPr>
          <p:cNvPr id="3" name="TextBox 2">
            <a:extLst>
              <a:ext uri="{FF2B5EF4-FFF2-40B4-BE49-F238E27FC236}">
                <a16:creationId xmlns:a16="http://schemas.microsoft.com/office/drawing/2014/main" id="{426B1BF0-24E8-CCB4-E89F-485FD4CE6F7F}"/>
              </a:ext>
            </a:extLst>
          </p:cNvPr>
          <p:cNvSpPr txBox="1"/>
          <p:nvPr/>
        </p:nvSpPr>
        <p:spPr>
          <a:xfrm>
            <a:off x="8766314" y="2603263"/>
            <a:ext cx="3215308" cy="2308324"/>
          </a:xfrm>
          <a:prstGeom prst="rect">
            <a:avLst/>
          </a:prstGeom>
          <a:solidFill>
            <a:schemeClr val="bg1"/>
          </a:solidFill>
        </p:spPr>
        <p:txBody>
          <a:bodyPr wrap="square" rtlCol="0">
            <a:spAutoFit/>
          </a:bodyPr>
          <a:lstStyle/>
          <a:p>
            <a:r>
              <a:rPr lang="en-GB" sz="2400" dirty="0"/>
              <a:t>Painting by George Marston</a:t>
            </a:r>
          </a:p>
          <a:p>
            <a:endParaRPr lang="en-GB" sz="2400" dirty="0"/>
          </a:p>
          <a:p>
            <a:r>
              <a:rPr lang="en-GB" sz="2400" dirty="0"/>
              <a:t>Camp on Ice,</a:t>
            </a:r>
          </a:p>
          <a:p>
            <a:r>
              <a:rPr lang="en-GB" sz="2400" dirty="0"/>
              <a:t>Imperial Trans Antarctic Expedition  </a:t>
            </a:r>
          </a:p>
        </p:txBody>
      </p:sp>
    </p:spTree>
    <p:extLst>
      <p:ext uri="{BB962C8B-B14F-4D97-AF65-F5344CB8AC3E}">
        <p14:creationId xmlns:p14="http://schemas.microsoft.com/office/powerpoint/2010/main" val="2556359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3FA49D-1449-C2D7-3FD6-293DB51AE481}"/>
              </a:ext>
            </a:extLst>
          </p:cNvPr>
          <p:cNvSpPr>
            <a:spLocks noGrp="1"/>
          </p:cNvSpPr>
          <p:nvPr>
            <p:ph type="sldNum" sz="quarter" idx="12"/>
          </p:nvPr>
        </p:nvSpPr>
        <p:spPr/>
        <p:txBody>
          <a:bodyPr/>
          <a:lstStyle/>
          <a:p>
            <a:fld id="{C3D577BE-B60F-4443-89BA-AC6850FF3B72}" type="slidenum">
              <a:rPr lang="en-GB" altLang="en-US" smtClean="0"/>
              <a:pPr/>
              <a:t>21</a:t>
            </a:fld>
            <a:endParaRPr lang="en-GB" altLang="en-US"/>
          </a:p>
        </p:txBody>
      </p:sp>
      <p:pic>
        <p:nvPicPr>
          <p:cNvPr id="4" name="Picture 3" descr="A picture containing text&#10;&#10;Description automatically generated">
            <a:extLst>
              <a:ext uri="{FF2B5EF4-FFF2-40B4-BE49-F238E27FC236}">
                <a16:creationId xmlns:a16="http://schemas.microsoft.com/office/drawing/2014/main" id="{D05D8F79-0385-3018-81CA-535709F373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025388" y="-516837"/>
            <a:ext cx="6268280" cy="7891673"/>
          </a:xfrm>
          <a:prstGeom prst="rect">
            <a:avLst/>
          </a:prstGeom>
        </p:spPr>
      </p:pic>
      <p:sp>
        <p:nvSpPr>
          <p:cNvPr id="3" name="TextBox 2">
            <a:extLst>
              <a:ext uri="{FF2B5EF4-FFF2-40B4-BE49-F238E27FC236}">
                <a16:creationId xmlns:a16="http://schemas.microsoft.com/office/drawing/2014/main" id="{49BE76F8-B7D7-F815-6880-900C601D7310}"/>
              </a:ext>
            </a:extLst>
          </p:cNvPr>
          <p:cNvSpPr txBox="1"/>
          <p:nvPr/>
        </p:nvSpPr>
        <p:spPr>
          <a:xfrm>
            <a:off x="8229601" y="2449207"/>
            <a:ext cx="3215308" cy="2308324"/>
          </a:xfrm>
          <a:prstGeom prst="rect">
            <a:avLst/>
          </a:prstGeom>
          <a:solidFill>
            <a:schemeClr val="bg1"/>
          </a:solidFill>
        </p:spPr>
        <p:txBody>
          <a:bodyPr wrap="square" rtlCol="0">
            <a:spAutoFit/>
          </a:bodyPr>
          <a:lstStyle/>
          <a:p>
            <a:r>
              <a:rPr lang="en-GB" sz="2400" dirty="0"/>
              <a:t>Painting by George Marston</a:t>
            </a:r>
          </a:p>
          <a:p>
            <a:endParaRPr lang="en-GB" sz="2400" dirty="0"/>
          </a:p>
          <a:p>
            <a:r>
              <a:rPr lang="en-GB" sz="2400" dirty="0"/>
              <a:t>Boat sailing in ice</a:t>
            </a:r>
          </a:p>
          <a:p>
            <a:r>
              <a:rPr lang="en-GB" sz="2400" dirty="0"/>
              <a:t>Imperial Trans Antarctic Expedition  </a:t>
            </a:r>
          </a:p>
        </p:txBody>
      </p:sp>
    </p:spTree>
    <p:extLst>
      <p:ext uri="{BB962C8B-B14F-4D97-AF65-F5344CB8AC3E}">
        <p14:creationId xmlns:p14="http://schemas.microsoft.com/office/powerpoint/2010/main" val="309200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994548-951F-CDCB-0E91-A8D8C47E100F}"/>
              </a:ext>
            </a:extLst>
          </p:cNvPr>
          <p:cNvSpPr>
            <a:spLocks noGrp="1"/>
          </p:cNvSpPr>
          <p:nvPr>
            <p:ph type="sldNum" sz="quarter" idx="12"/>
          </p:nvPr>
        </p:nvSpPr>
        <p:spPr/>
        <p:txBody>
          <a:bodyPr/>
          <a:lstStyle/>
          <a:p>
            <a:fld id="{C3D577BE-B60F-4443-89BA-AC6850FF3B72}" type="slidenum">
              <a:rPr lang="en-GB" altLang="en-US" smtClean="0"/>
              <a:pPr/>
              <a:t>22</a:t>
            </a:fld>
            <a:endParaRPr lang="en-GB" altLang="en-US"/>
          </a:p>
        </p:txBody>
      </p:sp>
      <p:sp>
        <p:nvSpPr>
          <p:cNvPr id="4" name="TextBox 3">
            <a:extLst>
              <a:ext uri="{FF2B5EF4-FFF2-40B4-BE49-F238E27FC236}">
                <a16:creationId xmlns:a16="http://schemas.microsoft.com/office/drawing/2014/main" id="{B44BC744-1573-F1A7-9B73-169347F6244C}"/>
              </a:ext>
            </a:extLst>
          </p:cNvPr>
          <p:cNvSpPr txBox="1"/>
          <p:nvPr/>
        </p:nvSpPr>
        <p:spPr>
          <a:xfrm>
            <a:off x="939248" y="2137205"/>
            <a:ext cx="10326756" cy="3785652"/>
          </a:xfrm>
          <a:prstGeom prst="rect">
            <a:avLst/>
          </a:prstGeom>
          <a:noFill/>
        </p:spPr>
        <p:txBody>
          <a:bodyPr wrap="square">
            <a:spAutoFit/>
          </a:bodyPr>
          <a:lstStyle/>
          <a:p>
            <a:r>
              <a:rPr lang="en-GB" sz="2000" b="0" i="0" dirty="0">
                <a:solidFill>
                  <a:srgbClr val="444444"/>
                </a:solidFill>
                <a:effectLst/>
              </a:rPr>
              <a:t>South Georgia was over 800 miles away, but lay in the area of the west winds, and I could count upon finding whalers at any of the whaling stations on the east coast. A boat party might make the voyage and be back with relief within a month, provided that the sea was clear of ice and the boat survive the great seas. It was not difficult to decide that South Georgia must be the objective, and I proceeded to plan ways and means. The hazards of a boat journey across 800 miles of stormy sub-Antarctic ocean were obvious, but I calculated that at worst the venture would add nothing to the risks of the men left on the island. There would be fewer mouths to feed during the winter and the boat would not require to take more than one month’s provisions for six men, for if we did not make South Georgia in that time we were sure to go under. A consideration that had weight with me was that there was no chance at all of any search being made for us on Elephant Island.</a:t>
            </a:r>
          </a:p>
          <a:p>
            <a:r>
              <a:rPr lang="en-GB" sz="2000" dirty="0">
                <a:solidFill>
                  <a:srgbClr val="444444"/>
                </a:solidFill>
              </a:rPr>
              <a:t>P.87</a:t>
            </a:r>
            <a:endParaRPr lang="en-GB" sz="2000" dirty="0"/>
          </a:p>
        </p:txBody>
      </p:sp>
      <p:sp>
        <p:nvSpPr>
          <p:cNvPr id="5" name="TextBox 4">
            <a:extLst>
              <a:ext uri="{FF2B5EF4-FFF2-40B4-BE49-F238E27FC236}">
                <a16:creationId xmlns:a16="http://schemas.microsoft.com/office/drawing/2014/main" id="{A7941B6D-5E40-056B-0716-388A2E576F59}"/>
              </a:ext>
            </a:extLst>
          </p:cNvPr>
          <p:cNvSpPr txBox="1"/>
          <p:nvPr/>
        </p:nvSpPr>
        <p:spPr>
          <a:xfrm>
            <a:off x="1925385" y="403351"/>
            <a:ext cx="7770182" cy="707886"/>
          </a:xfrm>
          <a:prstGeom prst="rect">
            <a:avLst/>
          </a:prstGeom>
          <a:solidFill>
            <a:srgbClr val="01415B"/>
          </a:solidFill>
        </p:spPr>
        <p:txBody>
          <a:bodyPr wrap="square" rtlCol="0">
            <a:spAutoFit/>
          </a:bodyPr>
          <a:lstStyle/>
          <a:p>
            <a:pPr algn="ctr"/>
            <a:r>
              <a:rPr lang="en-GB" sz="4000" b="1" dirty="0">
                <a:solidFill>
                  <a:schemeClr val="bg1"/>
                </a:solidFill>
              </a:rPr>
              <a:t>‘South’ by Ernest Shackleton </a:t>
            </a:r>
          </a:p>
        </p:txBody>
      </p:sp>
    </p:spTree>
    <p:extLst>
      <p:ext uri="{BB962C8B-B14F-4D97-AF65-F5344CB8AC3E}">
        <p14:creationId xmlns:p14="http://schemas.microsoft.com/office/powerpoint/2010/main" val="1112964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A4A26A-41B2-AE0B-C694-8530ADA837B5}"/>
              </a:ext>
            </a:extLst>
          </p:cNvPr>
          <p:cNvSpPr>
            <a:spLocks noGrp="1"/>
          </p:cNvSpPr>
          <p:nvPr>
            <p:ph type="sldNum" sz="quarter" idx="12"/>
          </p:nvPr>
        </p:nvSpPr>
        <p:spPr/>
        <p:txBody>
          <a:bodyPr/>
          <a:lstStyle/>
          <a:p>
            <a:fld id="{C3D577BE-B60F-4443-89BA-AC6850FF3B72}" type="slidenum">
              <a:rPr lang="en-GB" altLang="en-US" smtClean="0"/>
              <a:pPr/>
              <a:t>23</a:t>
            </a:fld>
            <a:endParaRPr lang="en-GB" altLang="en-US"/>
          </a:p>
        </p:txBody>
      </p:sp>
      <p:sp>
        <p:nvSpPr>
          <p:cNvPr id="4" name="TextBox 3">
            <a:extLst>
              <a:ext uri="{FF2B5EF4-FFF2-40B4-BE49-F238E27FC236}">
                <a16:creationId xmlns:a16="http://schemas.microsoft.com/office/drawing/2014/main" id="{6D248630-6555-5FD3-B663-392499B9A9BE}"/>
              </a:ext>
            </a:extLst>
          </p:cNvPr>
          <p:cNvSpPr txBox="1"/>
          <p:nvPr/>
        </p:nvSpPr>
        <p:spPr>
          <a:xfrm>
            <a:off x="785993" y="1702363"/>
            <a:ext cx="10841326" cy="1538883"/>
          </a:xfrm>
          <a:prstGeom prst="rect">
            <a:avLst/>
          </a:prstGeom>
          <a:noFill/>
        </p:spPr>
        <p:txBody>
          <a:bodyPr wrap="square">
            <a:spAutoFit/>
          </a:bodyPr>
          <a:lstStyle/>
          <a:p>
            <a:r>
              <a:rPr lang="en-GB" sz="2000" dirty="0"/>
              <a:t>Asked to name the basic qualities necessary to become a successful polar explorer Shackleton listed: </a:t>
            </a:r>
          </a:p>
          <a:p>
            <a:r>
              <a:rPr lang="en-GB" sz="2000" dirty="0"/>
              <a:t>‘First, optimism; second, patience; third, physical endurance; fourth, idealism; fifth, and last, courage.’ </a:t>
            </a:r>
          </a:p>
          <a:p>
            <a:r>
              <a:rPr lang="en-GB" sz="1400" dirty="0"/>
              <a:t>Source: </a:t>
            </a:r>
            <a:r>
              <a:rPr lang="en-GB" sz="1400" dirty="0" err="1"/>
              <a:t>Pearsons</a:t>
            </a:r>
            <a:r>
              <a:rPr lang="en-GB" sz="1400" dirty="0"/>
              <a:t> Magazine, ‘The Making of an Explorer’, August 1914</a:t>
            </a:r>
          </a:p>
        </p:txBody>
      </p:sp>
      <p:sp>
        <p:nvSpPr>
          <p:cNvPr id="7" name="TextBox 6">
            <a:extLst>
              <a:ext uri="{FF2B5EF4-FFF2-40B4-BE49-F238E27FC236}">
                <a16:creationId xmlns:a16="http://schemas.microsoft.com/office/drawing/2014/main" id="{51394CB2-087A-6776-DA0C-8825FA5ECB3E}"/>
              </a:ext>
            </a:extLst>
          </p:cNvPr>
          <p:cNvSpPr txBox="1"/>
          <p:nvPr/>
        </p:nvSpPr>
        <p:spPr>
          <a:xfrm>
            <a:off x="785993" y="3710155"/>
            <a:ext cx="10841326" cy="2246769"/>
          </a:xfrm>
          <a:prstGeom prst="rect">
            <a:avLst/>
          </a:prstGeom>
          <a:noFill/>
        </p:spPr>
        <p:txBody>
          <a:bodyPr wrap="square" rtlCol="0">
            <a:spAutoFit/>
          </a:bodyPr>
          <a:lstStyle/>
          <a:p>
            <a:pPr marL="342900" indent="-342900">
              <a:buFont typeface="+mj-lt"/>
              <a:buAutoNum type="arabicPeriod"/>
            </a:pPr>
            <a:r>
              <a:rPr lang="en-GB" sz="2800" dirty="0"/>
              <a:t>Optimism - </a:t>
            </a:r>
            <a:r>
              <a:rPr lang="en-GB" i="1" dirty="0"/>
              <a:t>being hopeful about outcomes</a:t>
            </a:r>
          </a:p>
          <a:p>
            <a:pPr marL="342900" indent="-342900">
              <a:buFont typeface="+mj-lt"/>
              <a:buAutoNum type="arabicPeriod"/>
            </a:pPr>
            <a:r>
              <a:rPr lang="en-GB" sz="2800" dirty="0"/>
              <a:t>Patience - </a:t>
            </a:r>
            <a:r>
              <a:rPr lang="en-GB" i="1" dirty="0"/>
              <a:t>accepting trouble and delay without getting upset</a:t>
            </a:r>
          </a:p>
          <a:p>
            <a:pPr marL="342900" indent="-342900">
              <a:buFont typeface="+mj-lt"/>
              <a:buAutoNum type="arabicPeriod"/>
            </a:pPr>
            <a:r>
              <a:rPr lang="en-GB" sz="2800" dirty="0"/>
              <a:t>Physical Endurance - </a:t>
            </a:r>
            <a:r>
              <a:rPr lang="en-GB" i="1" dirty="0"/>
              <a:t>fit enough for energetic and prolonged activity</a:t>
            </a:r>
          </a:p>
          <a:p>
            <a:pPr marL="342900" indent="-342900">
              <a:buFont typeface="+mj-lt"/>
              <a:buAutoNum type="arabicPeriod"/>
            </a:pPr>
            <a:r>
              <a:rPr lang="en-GB" sz="2800" dirty="0"/>
              <a:t>Idealism - </a:t>
            </a:r>
            <a:r>
              <a:rPr lang="en-GB" i="1" dirty="0"/>
              <a:t>being imaginative</a:t>
            </a:r>
          </a:p>
          <a:p>
            <a:pPr marL="342900" indent="-342900">
              <a:buFont typeface="+mj-lt"/>
              <a:buAutoNum type="arabicPeriod"/>
            </a:pPr>
            <a:r>
              <a:rPr lang="en-GB" sz="2800" dirty="0"/>
              <a:t>Courage - </a:t>
            </a:r>
            <a:r>
              <a:rPr lang="en-GB" i="1" dirty="0"/>
              <a:t>able to confront danger or uncertainty</a:t>
            </a:r>
          </a:p>
        </p:txBody>
      </p:sp>
      <p:sp>
        <p:nvSpPr>
          <p:cNvPr id="8" name="Title 1">
            <a:extLst>
              <a:ext uri="{FF2B5EF4-FFF2-40B4-BE49-F238E27FC236}">
                <a16:creationId xmlns:a16="http://schemas.microsoft.com/office/drawing/2014/main" id="{640314CE-A227-EBB1-5871-EFD66A607FE1}"/>
              </a:ext>
            </a:extLst>
          </p:cNvPr>
          <p:cNvSpPr txBox="1">
            <a:spLocks/>
          </p:cNvSpPr>
          <p:nvPr/>
        </p:nvSpPr>
        <p:spPr>
          <a:xfrm>
            <a:off x="1968500" y="206902"/>
            <a:ext cx="7232352" cy="1249705"/>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b="1" kern="0" dirty="0">
                <a:solidFill>
                  <a:schemeClr val="bg1"/>
                </a:solidFill>
              </a:rPr>
              <a:t>What qualities make a successful polar explorer?</a:t>
            </a:r>
          </a:p>
        </p:txBody>
      </p:sp>
    </p:spTree>
    <p:extLst>
      <p:ext uri="{BB962C8B-B14F-4D97-AF65-F5344CB8AC3E}">
        <p14:creationId xmlns:p14="http://schemas.microsoft.com/office/powerpoint/2010/main" val="68235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6F3685-BABB-3CBB-7907-79B3E85D1F91}"/>
              </a:ext>
            </a:extLst>
          </p:cNvPr>
          <p:cNvSpPr>
            <a:spLocks noGrp="1"/>
          </p:cNvSpPr>
          <p:nvPr>
            <p:ph type="sldNum" sz="quarter" idx="12"/>
          </p:nvPr>
        </p:nvSpPr>
        <p:spPr/>
        <p:txBody>
          <a:bodyPr/>
          <a:lstStyle/>
          <a:p>
            <a:fld id="{C3D577BE-B60F-4443-89BA-AC6850FF3B72}" type="slidenum">
              <a:rPr lang="en-GB" altLang="en-US" smtClean="0"/>
              <a:pPr/>
              <a:t>3</a:t>
            </a:fld>
            <a:endParaRPr lang="en-GB" altLang="en-US" dirty="0"/>
          </a:p>
        </p:txBody>
      </p:sp>
      <p:sp>
        <p:nvSpPr>
          <p:cNvPr id="15" name="TextBox 14">
            <a:extLst>
              <a:ext uri="{FF2B5EF4-FFF2-40B4-BE49-F238E27FC236}">
                <a16:creationId xmlns:a16="http://schemas.microsoft.com/office/drawing/2014/main" id="{C8507CED-7EA0-D9A9-0A25-2DFDDA991530}"/>
              </a:ext>
            </a:extLst>
          </p:cNvPr>
          <p:cNvSpPr txBox="1"/>
          <p:nvPr/>
        </p:nvSpPr>
        <p:spPr>
          <a:xfrm rot="10800000" flipV="1">
            <a:off x="253984" y="2200975"/>
            <a:ext cx="3003372" cy="1631216"/>
          </a:xfrm>
          <a:prstGeom prst="rect">
            <a:avLst/>
          </a:prstGeom>
          <a:noFill/>
        </p:spPr>
        <p:txBody>
          <a:bodyPr wrap="square" rtlCol="0">
            <a:spAutoFit/>
          </a:bodyPr>
          <a:lstStyle/>
          <a:p>
            <a:r>
              <a:rPr lang="en-GB" sz="2000" dirty="0"/>
              <a:t>Map of track of Endurance in Weddell Sea, Imperial Trans Antarctic Expedition </a:t>
            </a:r>
          </a:p>
          <a:p>
            <a:r>
              <a:rPr lang="en-GB" sz="2000" dirty="0"/>
              <a:t>© RGS</a:t>
            </a:r>
          </a:p>
        </p:txBody>
      </p:sp>
      <p:sp>
        <p:nvSpPr>
          <p:cNvPr id="16" name="TextBox 15">
            <a:extLst>
              <a:ext uri="{FF2B5EF4-FFF2-40B4-BE49-F238E27FC236}">
                <a16:creationId xmlns:a16="http://schemas.microsoft.com/office/drawing/2014/main" id="{EF1F0886-93DF-3D27-828F-B827BC8451B5}"/>
              </a:ext>
            </a:extLst>
          </p:cNvPr>
          <p:cNvSpPr txBox="1"/>
          <p:nvPr/>
        </p:nvSpPr>
        <p:spPr>
          <a:xfrm>
            <a:off x="1950232" y="143260"/>
            <a:ext cx="7770182" cy="707886"/>
          </a:xfrm>
          <a:prstGeom prst="rect">
            <a:avLst/>
          </a:prstGeom>
          <a:solidFill>
            <a:srgbClr val="01415B"/>
          </a:solidFill>
        </p:spPr>
        <p:txBody>
          <a:bodyPr wrap="square" rtlCol="0">
            <a:spAutoFit/>
          </a:bodyPr>
          <a:lstStyle/>
          <a:p>
            <a:pPr algn="ctr"/>
            <a:r>
              <a:rPr lang="en-GB" sz="4000" b="1" dirty="0">
                <a:solidFill>
                  <a:schemeClr val="bg1"/>
                </a:solidFill>
              </a:rPr>
              <a:t>What does the map tell you?</a:t>
            </a:r>
          </a:p>
        </p:txBody>
      </p:sp>
      <mc:AlternateContent xmlns:mc="http://schemas.openxmlformats.org/markup-compatibility/2006" xmlns:p14="http://schemas.microsoft.com/office/powerpoint/2010/main">
        <mc:Choice Requires="p14">
          <p:contentPart p14:bwMode="auto" r:id="rId2">
            <p14:nvContentPartPr>
              <p14:cNvPr id="33" name="Ink 32">
                <a:extLst>
                  <a:ext uri="{FF2B5EF4-FFF2-40B4-BE49-F238E27FC236}">
                    <a16:creationId xmlns:a16="http://schemas.microsoft.com/office/drawing/2014/main" id="{5C4AB019-701A-7B8E-74E6-51E9B7AAB456}"/>
                  </a:ext>
                </a:extLst>
              </p14:cNvPr>
              <p14:cNvContentPartPr/>
              <p14:nvPr/>
            </p14:nvContentPartPr>
            <p14:xfrm>
              <a:off x="14418549" y="5880543"/>
              <a:ext cx="360" cy="360"/>
            </p14:xfrm>
          </p:contentPart>
        </mc:Choice>
        <mc:Fallback xmlns="">
          <p:pic>
            <p:nvPicPr>
              <p:cNvPr id="33" name="Ink 32">
                <a:extLst>
                  <a:ext uri="{FF2B5EF4-FFF2-40B4-BE49-F238E27FC236}">
                    <a16:creationId xmlns:a16="http://schemas.microsoft.com/office/drawing/2014/main" id="{5C4AB019-701A-7B8E-74E6-51E9B7AAB456}"/>
                  </a:ext>
                </a:extLst>
              </p:cNvPr>
              <p:cNvPicPr/>
              <p:nvPr/>
            </p:nvPicPr>
            <p:blipFill>
              <a:blip r:embed="rId3"/>
              <a:stretch>
                <a:fillRect/>
              </a:stretch>
            </p:blipFill>
            <p:spPr>
              <a:xfrm>
                <a:off x="14409549" y="58719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53556B25-2ED6-D280-E504-F5978359137E}"/>
                  </a:ext>
                </a:extLst>
              </p14:cNvPr>
              <p14:cNvContentPartPr/>
              <p14:nvPr/>
            </p14:nvContentPartPr>
            <p14:xfrm>
              <a:off x="-991971" y="5111223"/>
              <a:ext cx="360" cy="360"/>
            </p14:xfrm>
          </p:contentPart>
        </mc:Choice>
        <mc:Fallback xmlns="">
          <p:pic>
            <p:nvPicPr>
              <p:cNvPr id="34" name="Ink 33">
                <a:extLst>
                  <a:ext uri="{FF2B5EF4-FFF2-40B4-BE49-F238E27FC236}">
                    <a16:creationId xmlns:a16="http://schemas.microsoft.com/office/drawing/2014/main" id="{53556B25-2ED6-D280-E504-F5978359137E}"/>
                  </a:ext>
                </a:extLst>
              </p:cNvPr>
              <p:cNvPicPr/>
              <p:nvPr/>
            </p:nvPicPr>
            <p:blipFill>
              <a:blip r:embed="rId3"/>
              <a:stretch>
                <a:fillRect/>
              </a:stretch>
            </p:blipFill>
            <p:spPr>
              <a:xfrm>
                <a:off x="-1000971" y="5102223"/>
                <a:ext cx="18000" cy="18000"/>
              </a:xfrm>
              <a:prstGeom prst="rect">
                <a:avLst/>
              </a:prstGeom>
            </p:spPr>
          </p:pic>
        </mc:Fallback>
      </mc:AlternateContent>
      <p:pic>
        <p:nvPicPr>
          <p:cNvPr id="39" name="Picture 38">
            <a:extLst>
              <a:ext uri="{FF2B5EF4-FFF2-40B4-BE49-F238E27FC236}">
                <a16:creationId xmlns:a16="http://schemas.microsoft.com/office/drawing/2014/main" id="{F26EFD31-DDF8-DB89-FB79-6B8D4B27F44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02963" y="928202"/>
            <a:ext cx="6586074" cy="5807979"/>
          </a:xfrm>
          <a:prstGeom prst="rect">
            <a:avLst/>
          </a:prstGeom>
        </p:spPr>
      </p:pic>
    </p:spTree>
    <p:extLst>
      <p:ext uri="{BB962C8B-B14F-4D97-AF65-F5344CB8AC3E}">
        <p14:creationId xmlns:p14="http://schemas.microsoft.com/office/powerpoint/2010/main" val="2412308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0DC66B-2C76-CE65-BCE4-154D6CA454EC}"/>
              </a:ext>
            </a:extLst>
          </p:cNvPr>
          <p:cNvSpPr>
            <a:spLocks noGrp="1"/>
          </p:cNvSpPr>
          <p:nvPr>
            <p:ph type="sldNum" sz="quarter" idx="12"/>
          </p:nvPr>
        </p:nvSpPr>
        <p:spPr/>
        <p:txBody>
          <a:bodyPr/>
          <a:lstStyle/>
          <a:p>
            <a:fld id="{C3D577BE-B60F-4443-89BA-AC6850FF3B72}" type="slidenum">
              <a:rPr lang="en-GB" altLang="en-US" smtClean="0"/>
              <a:pPr/>
              <a:t>4</a:t>
            </a:fld>
            <a:endParaRPr lang="en-GB" altLang="en-US"/>
          </a:p>
        </p:txBody>
      </p:sp>
      <p:sp>
        <p:nvSpPr>
          <p:cNvPr id="4" name="TextBox 3">
            <a:extLst>
              <a:ext uri="{FF2B5EF4-FFF2-40B4-BE49-F238E27FC236}">
                <a16:creationId xmlns:a16="http://schemas.microsoft.com/office/drawing/2014/main" id="{1E66A5C1-2D04-79FD-08A2-88FE9BB899B2}"/>
              </a:ext>
            </a:extLst>
          </p:cNvPr>
          <p:cNvSpPr txBox="1"/>
          <p:nvPr/>
        </p:nvSpPr>
        <p:spPr>
          <a:xfrm>
            <a:off x="5165573" y="1713036"/>
            <a:ext cx="6929230" cy="4007764"/>
          </a:xfrm>
          <a:prstGeom prst="rect">
            <a:avLst/>
          </a:prstGeom>
          <a:noFill/>
        </p:spPr>
        <p:txBody>
          <a:bodyPr wrap="square">
            <a:spAutoFit/>
          </a:bodyPr>
          <a:lstStyle/>
          <a:p>
            <a:pPr marL="342900" lvl="0" indent="-342900">
              <a:lnSpc>
                <a:spcPct val="150000"/>
              </a:lnSpc>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What date did Endurance sink? Give the day, month and year.</a:t>
            </a:r>
          </a:p>
          <a:p>
            <a:pPr marL="342900" lvl="0" indent="-342900">
              <a:lnSpc>
                <a:spcPct val="150000"/>
              </a:lnSpc>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When Endurance sank, was she north or south of the Antarctic Circle? </a:t>
            </a:r>
          </a:p>
          <a:p>
            <a:pPr marL="342900" lvl="0" indent="-342900">
              <a:lnSpc>
                <a:spcPct val="150000"/>
              </a:lnSpc>
              <a:spcAft>
                <a:spcPts val="800"/>
              </a:spcAft>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Did Endurance sink at the beginning of Antarctic winter or summer? </a:t>
            </a:r>
          </a:p>
          <a:p>
            <a:pPr marL="342900" lvl="0" indent="-342900">
              <a:lnSpc>
                <a:spcPct val="107000"/>
              </a:lnSpc>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After Endurance sank, the crew camped on ice floes. Were the ice floes drifting towards or away from Elephant Island?</a:t>
            </a:r>
          </a:p>
          <a:p>
            <a:pPr marL="342900" lvl="0" indent="-342900">
              <a:lnSpc>
                <a:spcPct val="107000"/>
              </a:lnSpc>
              <a:spcAft>
                <a:spcPts val="800"/>
              </a:spcAft>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Why were the ice floes drifting towards Elephant Island?</a:t>
            </a:r>
          </a:p>
          <a:p>
            <a:pPr marL="342900" lvl="0" indent="-342900">
              <a:lnSpc>
                <a:spcPct val="150000"/>
              </a:lnSpc>
              <a:spcAft>
                <a:spcPts val="800"/>
              </a:spcAft>
              <a:buFont typeface="+mj-lt"/>
              <a:buAutoNum type="arabicPeriod"/>
            </a:pPr>
            <a:r>
              <a:rPr lang="en-GB" sz="2000" dirty="0">
                <a:effectLst/>
                <a:latin typeface="Calibri" panose="020F0502020204030204" pitchFamily="34" charset="0"/>
                <a:ea typeface="Calibri" panose="020F0502020204030204" pitchFamily="34" charset="0"/>
                <a:cs typeface="Times New Roman" panose="02020603050405020304" pitchFamily="18" charset="0"/>
              </a:rPr>
              <a:t>Why do you think the crew took to their boats on April 9</a:t>
            </a:r>
            <a:r>
              <a:rPr lang="en-GB" sz="20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5" name="Picture 4" descr="Diagram&#10;&#10;Description automatically generated">
            <a:extLst>
              <a:ext uri="{FF2B5EF4-FFF2-40B4-BE49-F238E27FC236}">
                <a16:creationId xmlns:a16="http://schemas.microsoft.com/office/drawing/2014/main" id="{D325543D-F5F3-36AA-C24C-E5CC99434B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197" y="1907858"/>
            <a:ext cx="5105938" cy="3547128"/>
          </a:xfrm>
          <a:prstGeom prst="rect">
            <a:avLst/>
          </a:prstGeom>
        </p:spPr>
      </p:pic>
      <p:sp>
        <p:nvSpPr>
          <p:cNvPr id="6" name="TextBox 5">
            <a:extLst>
              <a:ext uri="{FF2B5EF4-FFF2-40B4-BE49-F238E27FC236}">
                <a16:creationId xmlns:a16="http://schemas.microsoft.com/office/drawing/2014/main" id="{CD0C7BB8-E00C-DA6F-D1E0-AAB4C164D60F}"/>
              </a:ext>
            </a:extLst>
          </p:cNvPr>
          <p:cNvSpPr txBox="1"/>
          <p:nvPr/>
        </p:nvSpPr>
        <p:spPr>
          <a:xfrm>
            <a:off x="1900537" y="337910"/>
            <a:ext cx="7770182" cy="707886"/>
          </a:xfrm>
          <a:prstGeom prst="rect">
            <a:avLst/>
          </a:prstGeom>
          <a:solidFill>
            <a:srgbClr val="01415B"/>
          </a:solidFill>
        </p:spPr>
        <p:txBody>
          <a:bodyPr wrap="square" rtlCol="0">
            <a:spAutoFit/>
          </a:bodyPr>
          <a:lstStyle/>
          <a:p>
            <a:pPr algn="ctr"/>
            <a:r>
              <a:rPr lang="en-GB" sz="4000" b="1" dirty="0">
                <a:solidFill>
                  <a:schemeClr val="bg1"/>
                </a:solidFill>
              </a:rPr>
              <a:t>What does the map tell you?</a:t>
            </a:r>
          </a:p>
        </p:txBody>
      </p:sp>
      <p:sp>
        <p:nvSpPr>
          <p:cNvPr id="7" name="TextBox 6">
            <a:extLst>
              <a:ext uri="{FF2B5EF4-FFF2-40B4-BE49-F238E27FC236}">
                <a16:creationId xmlns:a16="http://schemas.microsoft.com/office/drawing/2014/main" id="{DFA7C886-CE69-7A5A-4152-F89180769E84}"/>
              </a:ext>
            </a:extLst>
          </p:cNvPr>
          <p:cNvSpPr txBox="1"/>
          <p:nvPr/>
        </p:nvSpPr>
        <p:spPr>
          <a:xfrm>
            <a:off x="1207603" y="5962305"/>
            <a:ext cx="9915939" cy="646331"/>
          </a:xfrm>
          <a:prstGeom prst="rect">
            <a:avLst/>
          </a:prstGeom>
          <a:noFill/>
        </p:spPr>
        <p:txBody>
          <a:bodyPr wrap="square" rtlCol="0">
            <a:spAutoFit/>
          </a:bodyPr>
          <a:lstStyle/>
          <a:p>
            <a:pPr algn="ctr"/>
            <a:r>
              <a:rPr lang="en-GB" b="1" dirty="0"/>
              <a:t>The questions can be found on Worksheet 5.1. </a:t>
            </a:r>
          </a:p>
          <a:p>
            <a:pPr algn="ctr"/>
            <a:r>
              <a:rPr lang="en-GB" b="1" dirty="0"/>
              <a:t>Use the map and what you know to answer in whole sentences.</a:t>
            </a:r>
          </a:p>
        </p:txBody>
      </p:sp>
    </p:spTree>
    <p:extLst>
      <p:ext uri="{BB962C8B-B14F-4D97-AF65-F5344CB8AC3E}">
        <p14:creationId xmlns:p14="http://schemas.microsoft.com/office/powerpoint/2010/main" val="14192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63D0-6760-7010-1D27-DAC6A3D1A4F5}"/>
              </a:ext>
            </a:extLst>
          </p:cNvPr>
          <p:cNvSpPr>
            <a:spLocks noGrp="1"/>
          </p:cNvSpPr>
          <p:nvPr>
            <p:ph type="title"/>
          </p:nvPr>
        </p:nvSpPr>
        <p:spPr>
          <a:solidFill>
            <a:srgbClr val="B70005"/>
          </a:solidFill>
        </p:spPr>
        <p:txBody>
          <a:bodyPr/>
          <a:lstStyle/>
          <a:p>
            <a:pPr algn="ctr"/>
            <a:r>
              <a:rPr lang="en-GB" b="1" dirty="0">
                <a:solidFill>
                  <a:schemeClr val="bg1"/>
                </a:solidFill>
              </a:rPr>
              <a:t>Shackleton’s Ice Camps Timeline</a:t>
            </a:r>
          </a:p>
        </p:txBody>
      </p:sp>
      <p:sp>
        <p:nvSpPr>
          <p:cNvPr id="3" name="Slide Number Placeholder 2">
            <a:extLst>
              <a:ext uri="{FF2B5EF4-FFF2-40B4-BE49-F238E27FC236}">
                <a16:creationId xmlns:a16="http://schemas.microsoft.com/office/drawing/2014/main" id="{D630DBAD-1071-2DD2-C66F-70073DB7C17A}"/>
              </a:ext>
            </a:extLst>
          </p:cNvPr>
          <p:cNvSpPr>
            <a:spLocks noGrp="1"/>
          </p:cNvSpPr>
          <p:nvPr>
            <p:ph type="sldNum" sz="quarter" idx="12"/>
          </p:nvPr>
        </p:nvSpPr>
        <p:spPr/>
        <p:txBody>
          <a:bodyPr/>
          <a:lstStyle/>
          <a:p>
            <a:fld id="{1147EEAF-DD4E-4CF4-BBA0-EAA76F911A92}" type="slidenum">
              <a:rPr lang="en-GB" altLang="en-US" smtClean="0"/>
              <a:pPr/>
              <a:t>5</a:t>
            </a:fld>
            <a:endParaRPr lang="en-GB" altLang="en-US"/>
          </a:p>
        </p:txBody>
      </p:sp>
      <p:sp>
        <p:nvSpPr>
          <p:cNvPr id="4" name="TextBox 3">
            <a:extLst>
              <a:ext uri="{FF2B5EF4-FFF2-40B4-BE49-F238E27FC236}">
                <a16:creationId xmlns:a16="http://schemas.microsoft.com/office/drawing/2014/main" id="{75E897BC-A314-2ACB-DE94-FA32766ADA0C}"/>
              </a:ext>
            </a:extLst>
          </p:cNvPr>
          <p:cNvSpPr txBox="1"/>
          <p:nvPr/>
        </p:nvSpPr>
        <p:spPr>
          <a:xfrm>
            <a:off x="420757" y="1937863"/>
            <a:ext cx="11350486" cy="4585871"/>
          </a:xfrm>
          <a:prstGeom prst="rect">
            <a:avLst/>
          </a:prstGeom>
          <a:noFill/>
        </p:spPr>
        <p:txBody>
          <a:bodyPr wrap="square" rtlCol="0">
            <a:spAutoFit/>
          </a:bodyPr>
          <a:lstStyle/>
          <a:p>
            <a:r>
              <a:rPr lang="en-GB" sz="2400" b="1" dirty="0"/>
              <a:t>1915</a:t>
            </a:r>
          </a:p>
          <a:p>
            <a:r>
              <a:rPr lang="en-GB" sz="2000" dirty="0"/>
              <a:t>OCTOBER 27 		</a:t>
            </a:r>
            <a:r>
              <a:rPr lang="en-GB" sz="2000" b="1" dirty="0"/>
              <a:t>Endurance Abandoned.  Dump camp &amp; Ocean Camp</a:t>
            </a:r>
          </a:p>
          <a:p>
            <a:endParaRPr lang="en-GB" sz="2000" b="1" dirty="0"/>
          </a:p>
          <a:p>
            <a:r>
              <a:rPr lang="en-GB" sz="2000" dirty="0"/>
              <a:t>NOVEMBER 21		</a:t>
            </a:r>
            <a:r>
              <a:rPr lang="en-GB" sz="2000" b="1" dirty="0"/>
              <a:t>The Endurance sinks </a:t>
            </a:r>
          </a:p>
          <a:p>
            <a:r>
              <a:rPr lang="en-GB" sz="2000" dirty="0"/>
              <a:t>DECEMBER 29 	</a:t>
            </a:r>
            <a:r>
              <a:rPr lang="en-GB" sz="2000" b="1" dirty="0"/>
              <a:t>Patience Camp </a:t>
            </a:r>
            <a:r>
              <a:rPr lang="en-GB" sz="2000" dirty="0"/>
              <a:t>established</a:t>
            </a:r>
          </a:p>
          <a:p>
            <a:endParaRPr lang="en-GB" sz="2400" b="1" dirty="0"/>
          </a:p>
          <a:p>
            <a:r>
              <a:rPr lang="en-GB" sz="2400" b="1" dirty="0"/>
              <a:t>1916 </a:t>
            </a:r>
          </a:p>
          <a:p>
            <a:r>
              <a:rPr lang="en-GB" sz="2000" dirty="0"/>
              <a:t>JANUARY 26		</a:t>
            </a:r>
            <a:r>
              <a:rPr lang="en-GB" sz="2000" b="1" dirty="0"/>
              <a:t>Patience Camp </a:t>
            </a:r>
            <a:r>
              <a:rPr lang="en-GB" sz="2000" dirty="0"/>
              <a:t>remains </a:t>
            </a:r>
          </a:p>
          <a:p>
            <a:r>
              <a:rPr lang="en-GB" sz="2000" dirty="0"/>
              <a:t>FEBRUARY 2		The third lifeboat, </a:t>
            </a:r>
            <a:r>
              <a:rPr lang="en-GB" sz="2000" b="1" dirty="0" err="1"/>
              <a:t>Stancomb</a:t>
            </a:r>
            <a:r>
              <a:rPr lang="en-GB" sz="2000" b="1" dirty="0"/>
              <a:t> Wills, </a:t>
            </a:r>
            <a:r>
              <a:rPr lang="en-GB" sz="2000" dirty="0"/>
              <a:t>is brought from Ocean Camp </a:t>
            </a:r>
          </a:p>
          <a:p>
            <a:r>
              <a:rPr lang="en-GB" sz="2000" dirty="0"/>
              <a:t>APRIL 9 		</a:t>
            </a:r>
            <a:r>
              <a:rPr lang="en-GB" sz="2000" b="1" dirty="0"/>
              <a:t>The James Caird, </a:t>
            </a:r>
            <a:r>
              <a:rPr lang="en-GB" sz="2000" b="1" dirty="0" err="1"/>
              <a:t>Stancomb</a:t>
            </a:r>
            <a:r>
              <a:rPr lang="en-GB" sz="2000" b="1" dirty="0"/>
              <a:t> Wills and Dudley Docker </a:t>
            </a:r>
            <a:r>
              <a:rPr lang="en-GB" sz="2000" dirty="0"/>
              <a:t>are launched</a:t>
            </a:r>
          </a:p>
          <a:p>
            <a:r>
              <a:rPr lang="en-GB" sz="2000" dirty="0"/>
              <a:t>APRIL 15		Land on </a:t>
            </a:r>
            <a:r>
              <a:rPr lang="en-GB" sz="2000" b="1" dirty="0"/>
              <a:t>Elephant Island</a:t>
            </a:r>
          </a:p>
          <a:p>
            <a:r>
              <a:rPr lang="en-GB" sz="2000" dirty="0"/>
              <a:t>APRIL 17 		</a:t>
            </a:r>
            <a:r>
              <a:rPr lang="en-GB" sz="2000" b="1" dirty="0"/>
              <a:t>Cape Wild</a:t>
            </a:r>
          </a:p>
          <a:p>
            <a:r>
              <a:rPr lang="en-GB" sz="2000" dirty="0"/>
              <a:t>APRIL 24		</a:t>
            </a:r>
            <a:r>
              <a:rPr lang="en-GB" sz="2000" b="1" dirty="0"/>
              <a:t>Shackleton</a:t>
            </a:r>
            <a:r>
              <a:rPr lang="en-GB" sz="2000" dirty="0"/>
              <a:t> decides to sail the </a:t>
            </a:r>
            <a:r>
              <a:rPr lang="en-GB" sz="2000" b="1" dirty="0"/>
              <a:t>James Caird </a:t>
            </a:r>
            <a:r>
              <a:rPr lang="en-GB" sz="2000" dirty="0"/>
              <a:t>back to </a:t>
            </a:r>
            <a:r>
              <a:rPr lang="en-GB" sz="2000" b="1" dirty="0"/>
              <a:t>South Georgia</a:t>
            </a:r>
          </a:p>
          <a:p>
            <a:endParaRPr lang="en-GB" sz="2000" b="1" dirty="0"/>
          </a:p>
        </p:txBody>
      </p:sp>
    </p:spTree>
    <p:extLst>
      <p:ext uri="{BB962C8B-B14F-4D97-AF65-F5344CB8AC3E}">
        <p14:creationId xmlns:p14="http://schemas.microsoft.com/office/powerpoint/2010/main" val="2592612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D8D7EC-1E95-4095-9206-399CAF521E42}"/>
              </a:ext>
            </a:extLst>
          </p:cNvPr>
          <p:cNvSpPr txBox="1"/>
          <p:nvPr/>
        </p:nvSpPr>
        <p:spPr>
          <a:xfrm>
            <a:off x="1943100" y="221557"/>
            <a:ext cx="7717735" cy="707886"/>
          </a:xfrm>
          <a:prstGeom prst="rect">
            <a:avLst/>
          </a:prstGeom>
          <a:solidFill>
            <a:srgbClr val="01415B"/>
          </a:solidFill>
        </p:spPr>
        <p:txBody>
          <a:bodyPr wrap="square" rtlCol="0">
            <a:spAutoFit/>
          </a:bodyPr>
          <a:lstStyle>
            <a:defPPr>
              <a:defRPr lang="en-US"/>
            </a:defPPr>
            <a:lvl1pPr algn="ctr">
              <a:defRPr sz="4000">
                <a:solidFill>
                  <a:schemeClr val="bg1"/>
                </a:solidFill>
              </a:defRPr>
            </a:lvl1pPr>
          </a:lstStyle>
          <a:p>
            <a:r>
              <a:rPr lang="en-GB" b="1" dirty="0"/>
              <a:t>Dump Camp to Ocean Camp</a:t>
            </a:r>
          </a:p>
        </p:txBody>
      </p:sp>
      <p:pic>
        <p:nvPicPr>
          <p:cNvPr id="10" name="Picture 9" descr="Text&#10;&#10;Description automatically generated with medium confidence">
            <a:extLst>
              <a:ext uri="{FF2B5EF4-FFF2-40B4-BE49-F238E27FC236}">
                <a16:creationId xmlns:a16="http://schemas.microsoft.com/office/drawing/2014/main" id="{AC163079-57FD-1E14-2E57-80ABC045C7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364975" y="-363929"/>
            <a:ext cx="4696328" cy="7641814"/>
          </a:xfrm>
          <a:prstGeom prst="rect">
            <a:avLst/>
          </a:prstGeom>
        </p:spPr>
      </p:pic>
      <p:sp>
        <p:nvSpPr>
          <p:cNvPr id="11" name="Slide Number Placeholder 1">
            <a:extLst>
              <a:ext uri="{FF2B5EF4-FFF2-40B4-BE49-F238E27FC236}">
                <a16:creationId xmlns:a16="http://schemas.microsoft.com/office/drawing/2014/main" id="{D023C572-E81E-D216-B472-EB1F243B22A5}"/>
              </a:ext>
            </a:extLst>
          </p:cNvPr>
          <p:cNvSpPr>
            <a:spLocks noGrp="1"/>
          </p:cNvSpPr>
          <p:nvPr>
            <p:ph type="sldNum" sz="quarter" idx="12"/>
          </p:nvPr>
        </p:nvSpPr>
        <p:spPr>
          <a:xfrm>
            <a:off x="2032000" y="6248400"/>
            <a:ext cx="1727200" cy="457200"/>
          </a:xfrm>
        </p:spPr>
        <p:txBody>
          <a:bodyPr/>
          <a:lstStyle/>
          <a:p>
            <a:fld id="{C3D577BE-B60F-4443-89BA-AC6850FF3B72}" type="slidenum">
              <a:rPr lang="en-GB" altLang="en-US" smtClean="0"/>
              <a:pPr/>
              <a:t>6</a:t>
            </a:fld>
            <a:endParaRPr lang="en-GB" altLang="en-US" dirty="0"/>
          </a:p>
        </p:txBody>
      </p:sp>
      <p:sp>
        <p:nvSpPr>
          <p:cNvPr id="13" name="TextBox 12">
            <a:extLst>
              <a:ext uri="{FF2B5EF4-FFF2-40B4-BE49-F238E27FC236}">
                <a16:creationId xmlns:a16="http://schemas.microsoft.com/office/drawing/2014/main" id="{88DAFB74-71AF-1804-DEAB-7ABAB9483C0E}"/>
              </a:ext>
            </a:extLst>
          </p:cNvPr>
          <p:cNvSpPr txBox="1"/>
          <p:nvPr/>
        </p:nvSpPr>
        <p:spPr>
          <a:xfrm>
            <a:off x="5055133" y="5843436"/>
            <a:ext cx="3649955" cy="707886"/>
          </a:xfrm>
          <a:prstGeom prst="rect">
            <a:avLst/>
          </a:prstGeom>
          <a:solidFill>
            <a:schemeClr val="bg1"/>
          </a:solidFill>
        </p:spPr>
        <p:txBody>
          <a:bodyPr wrap="square" rtlCol="0">
            <a:spAutoFit/>
          </a:bodyPr>
          <a:lstStyle/>
          <a:p>
            <a:r>
              <a:rPr lang="en-GB" sz="2000" b="1" dirty="0"/>
              <a:t>Ocean Camp </a:t>
            </a:r>
          </a:p>
          <a:p>
            <a:r>
              <a:rPr lang="en-GB" sz="2000" dirty="0"/>
              <a:t>Hurley is petting a dog.</a:t>
            </a:r>
          </a:p>
        </p:txBody>
      </p:sp>
      <p:sp>
        <p:nvSpPr>
          <p:cNvPr id="14" name="TextBox 13">
            <a:extLst>
              <a:ext uri="{FF2B5EF4-FFF2-40B4-BE49-F238E27FC236}">
                <a16:creationId xmlns:a16="http://schemas.microsoft.com/office/drawing/2014/main" id="{BA80BB06-A727-6B75-110E-7554A0148588}"/>
              </a:ext>
            </a:extLst>
          </p:cNvPr>
          <p:cNvSpPr txBox="1"/>
          <p:nvPr/>
        </p:nvSpPr>
        <p:spPr>
          <a:xfrm>
            <a:off x="2032000" y="5373172"/>
            <a:ext cx="3294822" cy="338554"/>
          </a:xfrm>
          <a:prstGeom prst="rect">
            <a:avLst/>
          </a:prstGeom>
          <a:noFill/>
        </p:spPr>
        <p:txBody>
          <a:bodyPr wrap="square" rtlCol="0">
            <a:spAutoFit/>
          </a:bodyPr>
          <a:lstStyle/>
          <a:p>
            <a:r>
              <a:rPr lang="en-GB" sz="1600" dirty="0"/>
              <a:t>Photograph Frank Hurley </a:t>
            </a:r>
          </a:p>
        </p:txBody>
      </p:sp>
    </p:spTree>
    <p:extLst>
      <p:ext uri="{BB962C8B-B14F-4D97-AF65-F5344CB8AC3E}">
        <p14:creationId xmlns:p14="http://schemas.microsoft.com/office/powerpoint/2010/main" val="140080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2F5216-C50A-42AC-9EFF-83211784A6A2}"/>
              </a:ext>
            </a:extLst>
          </p:cNvPr>
          <p:cNvSpPr>
            <a:spLocks noGrp="1"/>
          </p:cNvSpPr>
          <p:nvPr>
            <p:ph type="sldNum" sz="quarter" idx="12"/>
          </p:nvPr>
        </p:nvSpPr>
        <p:spPr/>
        <p:txBody>
          <a:bodyPr/>
          <a:lstStyle/>
          <a:p>
            <a:fld id="{5D54DCBF-2843-4794-B6CD-49F6F55FABB2}" type="slidenum">
              <a:rPr lang="en-GB" smtClean="0"/>
              <a:t>7</a:t>
            </a:fld>
            <a:endParaRPr lang="en-GB"/>
          </a:p>
        </p:txBody>
      </p:sp>
      <p:pic>
        <p:nvPicPr>
          <p:cNvPr id="5" name="Picture 4" descr="A picture containing text&#10;&#10;Description automatically generated">
            <a:extLst>
              <a:ext uri="{FF2B5EF4-FFF2-40B4-BE49-F238E27FC236}">
                <a16:creationId xmlns:a16="http://schemas.microsoft.com/office/drawing/2014/main" id="{A308E538-02DA-4F20-9BB2-BBB1B60E2E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319" y="2239198"/>
            <a:ext cx="2843584" cy="3477296"/>
          </a:xfrm>
          <a:prstGeom prst="rect">
            <a:avLst/>
          </a:prstGeom>
        </p:spPr>
      </p:pic>
      <p:sp>
        <p:nvSpPr>
          <p:cNvPr id="7" name="TextBox 6">
            <a:extLst>
              <a:ext uri="{FF2B5EF4-FFF2-40B4-BE49-F238E27FC236}">
                <a16:creationId xmlns:a16="http://schemas.microsoft.com/office/drawing/2014/main" id="{D094C0F5-E921-484A-8FB6-492C6CA9416D}"/>
              </a:ext>
            </a:extLst>
          </p:cNvPr>
          <p:cNvSpPr txBox="1"/>
          <p:nvPr/>
        </p:nvSpPr>
        <p:spPr>
          <a:xfrm>
            <a:off x="3240158" y="1719741"/>
            <a:ext cx="8457360" cy="4401205"/>
          </a:xfrm>
          <a:prstGeom prst="rect">
            <a:avLst/>
          </a:prstGeom>
          <a:noFill/>
        </p:spPr>
        <p:txBody>
          <a:bodyPr wrap="square" rtlCol="0">
            <a:spAutoFit/>
          </a:bodyPr>
          <a:lstStyle/>
          <a:p>
            <a:r>
              <a:rPr lang="en-GB" sz="2000" dirty="0"/>
              <a:t>At Ocean camp, we had hunted seal or penguin everyday, eating the dried dog food or ‘pemmican’ ourselves and giving the dogs seal meat. The seal blubber was used as fuel for our stoves. The dogs had three hours of exercise every day and there were always jobs to be done. The days passed and Shackleton kept us all busy. </a:t>
            </a:r>
          </a:p>
          <a:p>
            <a:endParaRPr lang="en-GB" sz="2000" dirty="0"/>
          </a:p>
          <a:p>
            <a:r>
              <a:rPr lang="en-GB" sz="2000" dirty="0"/>
              <a:t>But as Christmas Day got closer, the ice began to melt and Shackleton said we should drag the boats further west, as far as we could manage on the ice, ready to put them into the water when the ice disappeared.</a:t>
            </a:r>
          </a:p>
          <a:p>
            <a:endParaRPr lang="en-GB" sz="2000" dirty="0"/>
          </a:p>
          <a:p>
            <a:r>
              <a:rPr lang="en-GB" sz="2000" dirty="0"/>
              <a:t>After a painful, seven day march covering only about seven miles, we set up </a:t>
            </a:r>
            <a:r>
              <a:rPr lang="en-GB" sz="2000" b="1" dirty="0"/>
              <a:t>Patience Camp</a:t>
            </a:r>
            <a:r>
              <a:rPr lang="en-GB" sz="2000" dirty="0"/>
              <a:t>.</a:t>
            </a:r>
          </a:p>
          <a:p>
            <a:endParaRPr lang="en-GB" sz="2000" dirty="0"/>
          </a:p>
          <a:p>
            <a:r>
              <a:rPr lang="en-GB" sz="2000" dirty="0"/>
              <a:t>The sea current and winds were gradually taking us northwards. </a:t>
            </a:r>
          </a:p>
        </p:txBody>
      </p:sp>
      <p:sp>
        <p:nvSpPr>
          <p:cNvPr id="8" name="TextBox 7">
            <a:extLst>
              <a:ext uri="{FF2B5EF4-FFF2-40B4-BE49-F238E27FC236}">
                <a16:creationId xmlns:a16="http://schemas.microsoft.com/office/drawing/2014/main" id="{CCB7D4D2-9A19-497E-8615-AEE7E8EA7107}"/>
              </a:ext>
            </a:extLst>
          </p:cNvPr>
          <p:cNvSpPr txBox="1"/>
          <p:nvPr/>
        </p:nvSpPr>
        <p:spPr>
          <a:xfrm>
            <a:off x="138319" y="1733927"/>
            <a:ext cx="2611752" cy="276999"/>
          </a:xfrm>
          <a:prstGeom prst="rect">
            <a:avLst/>
          </a:prstGeom>
          <a:noFill/>
        </p:spPr>
        <p:txBody>
          <a:bodyPr wrap="square" rtlCol="0">
            <a:spAutoFit/>
          </a:bodyPr>
          <a:lstStyle/>
          <a:p>
            <a:r>
              <a:rPr lang="en-GB" sz="1200" dirty="0"/>
              <a:t>Washing day at Patience camp</a:t>
            </a:r>
          </a:p>
        </p:txBody>
      </p:sp>
      <p:sp>
        <p:nvSpPr>
          <p:cNvPr id="9" name="TextBox 8">
            <a:extLst>
              <a:ext uri="{FF2B5EF4-FFF2-40B4-BE49-F238E27FC236}">
                <a16:creationId xmlns:a16="http://schemas.microsoft.com/office/drawing/2014/main" id="{153FA0EE-B52D-4C55-9E15-D4210E46C791}"/>
              </a:ext>
            </a:extLst>
          </p:cNvPr>
          <p:cNvSpPr txBox="1"/>
          <p:nvPr/>
        </p:nvSpPr>
        <p:spPr>
          <a:xfrm>
            <a:off x="255614" y="5843947"/>
            <a:ext cx="2803982" cy="276999"/>
          </a:xfrm>
          <a:prstGeom prst="rect">
            <a:avLst/>
          </a:prstGeom>
          <a:noFill/>
        </p:spPr>
        <p:txBody>
          <a:bodyPr wrap="square" rtlCol="0">
            <a:spAutoFit/>
          </a:bodyPr>
          <a:lstStyle/>
          <a:p>
            <a:r>
              <a:rPr lang="en-GB" sz="1200" dirty="0"/>
              <a:t>Shackleton and Hurley Patience Camp</a:t>
            </a:r>
          </a:p>
        </p:txBody>
      </p:sp>
      <p:sp>
        <p:nvSpPr>
          <p:cNvPr id="10" name="TextBox 9">
            <a:extLst>
              <a:ext uri="{FF2B5EF4-FFF2-40B4-BE49-F238E27FC236}">
                <a16:creationId xmlns:a16="http://schemas.microsoft.com/office/drawing/2014/main" id="{59C05C09-E38E-48A0-A33D-CB5A7631FEB4}"/>
              </a:ext>
            </a:extLst>
          </p:cNvPr>
          <p:cNvSpPr txBox="1"/>
          <p:nvPr/>
        </p:nvSpPr>
        <p:spPr>
          <a:xfrm>
            <a:off x="4568932" y="311672"/>
            <a:ext cx="4315379" cy="707886"/>
          </a:xfrm>
          <a:prstGeom prst="rect">
            <a:avLst/>
          </a:prstGeom>
          <a:solidFill>
            <a:srgbClr val="01415B"/>
          </a:solidFill>
        </p:spPr>
        <p:txBody>
          <a:bodyPr wrap="square" rtlCol="0">
            <a:spAutoFit/>
          </a:bodyPr>
          <a:lstStyle>
            <a:defPPr>
              <a:defRPr lang="en-US"/>
            </a:defPPr>
            <a:lvl1pPr algn="ctr">
              <a:defRPr sz="4000" b="1">
                <a:solidFill>
                  <a:schemeClr val="bg1"/>
                </a:solidFill>
              </a:defRPr>
            </a:lvl1pPr>
          </a:lstStyle>
          <a:p>
            <a:r>
              <a:rPr lang="en-GB" dirty="0"/>
              <a:t>Patience Camp</a:t>
            </a:r>
          </a:p>
        </p:txBody>
      </p:sp>
      <p:pic>
        <p:nvPicPr>
          <p:cNvPr id="11" name="Picture 10" descr="A picture containing text&#10;&#10;Description automatically generated">
            <a:extLst>
              <a:ext uri="{FF2B5EF4-FFF2-40B4-BE49-F238E27FC236}">
                <a16:creationId xmlns:a16="http://schemas.microsoft.com/office/drawing/2014/main" id="{8170AB96-84EC-4357-B70F-29176B9CBF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574" y="237092"/>
            <a:ext cx="2851083" cy="1427812"/>
          </a:xfrm>
          <a:prstGeom prst="rect">
            <a:avLst/>
          </a:prstGeom>
        </p:spPr>
      </p:pic>
    </p:spTree>
    <p:extLst>
      <p:ext uri="{BB962C8B-B14F-4D97-AF65-F5344CB8AC3E}">
        <p14:creationId xmlns:p14="http://schemas.microsoft.com/office/powerpoint/2010/main" val="132765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8170AB96-84EC-4357-B70F-29176B9CBF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63620" y="1817709"/>
            <a:ext cx="7069780" cy="3540520"/>
          </a:xfrm>
          <a:prstGeom prst="rect">
            <a:avLst/>
          </a:prstGeom>
        </p:spPr>
      </p:pic>
      <p:sp>
        <p:nvSpPr>
          <p:cNvPr id="2" name="Slide Number Placeholder 1">
            <a:extLst>
              <a:ext uri="{FF2B5EF4-FFF2-40B4-BE49-F238E27FC236}">
                <a16:creationId xmlns:a16="http://schemas.microsoft.com/office/drawing/2014/main" id="{5B2F5216-C50A-42AC-9EFF-83211784A6A2}"/>
              </a:ext>
            </a:extLst>
          </p:cNvPr>
          <p:cNvSpPr>
            <a:spLocks noGrp="1"/>
          </p:cNvSpPr>
          <p:nvPr>
            <p:ph type="sldNum" sz="quarter" idx="12"/>
          </p:nvPr>
        </p:nvSpPr>
        <p:spPr>
          <a:xfrm>
            <a:off x="6400248" y="6294731"/>
            <a:ext cx="1727200" cy="457200"/>
          </a:xfrm>
        </p:spPr>
        <p:txBody>
          <a:bodyPr/>
          <a:lstStyle/>
          <a:p>
            <a:fld id="{5D54DCBF-2843-4794-B6CD-49F6F55FABB2}" type="slidenum">
              <a:rPr lang="en-GB" smtClean="0"/>
              <a:t>8</a:t>
            </a:fld>
            <a:endParaRPr lang="en-GB" dirty="0"/>
          </a:p>
        </p:txBody>
      </p:sp>
      <p:pic>
        <p:nvPicPr>
          <p:cNvPr id="5" name="Picture 4" descr="A picture containing text&#10;&#10;Description automatically generated">
            <a:extLst>
              <a:ext uri="{FF2B5EF4-FFF2-40B4-BE49-F238E27FC236}">
                <a16:creationId xmlns:a16="http://schemas.microsoft.com/office/drawing/2014/main" id="{A308E538-02DA-4F20-9BB2-BBB1B60E2E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375" y="1331101"/>
            <a:ext cx="4370652" cy="5344681"/>
          </a:xfrm>
          <a:prstGeom prst="rect">
            <a:avLst/>
          </a:prstGeom>
        </p:spPr>
      </p:pic>
      <p:sp>
        <p:nvSpPr>
          <p:cNvPr id="8" name="TextBox 7">
            <a:extLst>
              <a:ext uri="{FF2B5EF4-FFF2-40B4-BE49-F238E27FC236}">
                <a16:creationId xmlns:a16="http://schemas.microsoft.com/office/drawing/2014/main" id="{CCB7D4D2-9A19-497E-8615-AEE7E8EA7107}"/>
              </a:ext>
            </a:extLst>
          </p:cNvPr>
          <p:cNvSpPr txBox="1"/>
          <p:nvPr/>
        </p:nvSpPr>
        <p:spPr>
          <a:xfrm>
            <a:off x="6689034" y="2144673"/>
            <a:ext cx="3276845" cy="338554"/>
          </a:xfrm>
          <a:prstGeom prst="rect">
            <a:avLst/>
          </a:prstGeom>
          <a:solidFill>
            <a:schemeClr val="bg1"/>
          </a:solidFill>
        </p:spPr>
        <p:txBody>
          <a:bodyPr wrap="square" rtlCol="0">
            <a:spAutoFit/>
          </a:bodyPr>
          <a:lstStyle/>
          <a:p>
            <a:r>
              <a:rPr lang="en-GB" sz="1600" dirty="0"/>
              <a:t>Washing day at Patience camp</a:t>
            </a:r>
          </a:p>
        </p:txBody>
      </p:sp>
      <p:sp>
        <p:nvSpPr>
          <p:cNvPr id="9" name="TextBox 8">
            <a:extLst>
              <a:ext uri="{FF2B5EF4-FFF2-40B4-BE49-F238E27FC236}">
                <a16:creationId xmlns:a16="http://schemas.microsoft.com/office/drawing/2014/main" id="{153FA0EE-B52D-4C55-9E15-D4210E46C791}"/>
              </a:ext>
            </a:extLst>
          </p:cNvPr>
          <p:cNvSpPr txBox="1"/>
          <p:nvPr/>
        </p:nvSpPr>
        <p:spPr>
          <a:xfrm>
            <a:off x="410238" y="1479155"/>
            <a:ext cx="3930926" cy="338554"/>
          </a:xfrm>
          <a:prstGeom prst="rect">
            <a:avLst/>
          </a:prstGeom>
          <a:solidFill>
            <a:schemeClr val="bg1"/>
          </a:solidFill>
        </p:spPr>
        <p:txBody>
          <a:bodyPr wrap="square" rtlCol="0">
            <a:spAutoFit/>
          </a:bodyPr>
          <a:lstStyle/>
          <a:p>
            <a:r>
              <a:rPr lang="en-GB" sz="1600" dirty="0"/>
              <a:t>Shackleton and Hurley Patience Camp</a:t>
            </a:r>
          </a:p>
        </p:txBody>
      </p:sp>
      <p:sp>
        <p:nvSpPr>
          <p:cNvPr id="10" name="TextBox 9">
            <a:extLst>
              <a:ext uri="{FF2B5EF4-FFF2-40B4-BE49-F238E27FC236}">
                <a16:creationId xmlns:a16="http://schemas.microsoft.com/office/drawing/2014/main" id="{59C05C09-E38E-48A0-A33D-CB5A7631FEB4}"/>
              </a:ext>
            </a:extLst>
          </p:cNvPr>
          <p:cNvSpPr txBox="1"/>
          <p:nvPr/>
        </p:nvSpPr>
        <p:spPr>
          <a:xfrm>
            <a:off x="2927074" y="350149"/>
            <a:ext cx="5271436" cy="707886"/>
          </a:xfrm>
          <a:prstGeom prst="rect">
            <a:avLst/>
          </a:prstGeom>
          <a:solidFill>
            <a:srgbClr val="01415B"/>
          </a:solidFill>
        </p:spPr>
        <p:txBody>
          <a:bodyPr wrap="square" rtlCol="0">
            <a:spAutoFit/>
          </a:bodyPr>
          <a:lstStyle>
            <a:defPPr>
              <a:defRPr lang="en-US"/>
            </a:defPPr>
            <a:lvl1pPr algn="ctr">
              <a:defRPr sz="4000">
                <a:solidFill>
                  <a:schemeClr val="bg1"/>
                </a:solidFill>
              </a:defRPr>
            </a:lvl1pPr>
          </a:lstStyle>
          <a:p>
            <a:r>
              <a:rPr lang="en-GB" b="1" dirty="0"/>
              <a:t>Patience Camp</a:t>
            </a:r>
          </a:p>
        </p:txBody>
      </p:sp>
      <p:sp>
        <p:nvSpPr>
          <p:cNvPr id="3" name="TextBox 2">
            <a:extLst>
              <a:ext uri="{FF2B5EF4-FFF2-40B4-BE49-F238E27FC236}">
                <a16:creationId xmlns:a16="http://schemas.microsoft.com/office/drawing/2014/main" id="{A0186DAD-A512-E9F1-16AF-909F3D667644}"/>
              </a:ext>
            </a:extLst>
          </p:cNvPr>
          <p:cNvSpPr txBox="1"/>
          <p:nvPr/>
        </p:nvSpPr>
        <p:spPr>
          <a:xfrm>
            <a:off x="5009322" y="5449905"/>
            <a:ext cx="6554856" cy="646331"/>
          </a:xfrm>
          <a:prstGeom prst="rect">
            <a:avLst/>
          </a:prstGeom>
          <a:noFill/>
        </p:spPr>
        <p:txBody>
          <a:bodyPr wrap="square" rtlCol="0">
            <a:spAutoFit/>
          </a:bodyPr>
          <a:lstStyle/>
          <a:p>
            <a:r>
              <a:rPr lang="en-GB" dirty="0"/>
              <a:t>Describe what is happening in each photograph. What does this tell you about everyday life?</a:t>
            </a:r>
          </a:p>
        </p:txBody>
      </p:sp>
    </p:spTree>
    <p:extLst>
      <p:ext uri="{BB962C8B-B14F-4D97-AF65-F5344CB8AC3E}">
        <p14:creationId xmlns:p14="http://schemas.microsoft.com/office/powerpoint/2010/main" val="340144959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0DBD2B-2241-398B-2E41-63509F5AFF50}"/>
              </a:ext>
            </a:extLst>
          </p:cNvPr>
          <p:cNvSpPr>
            <a:spLocks noGrp="1"/>
          </p:cNvSpPr>
          <p:nvPr>
            <p:ph type="sldNum" sz="quarter" idx="12"/>
          </p:nvPr>
        </p:nvSpPr>
        <p:spPr/>
        <p:txBody>
          <a:bodyPr/>
          <a:lstStyle/>
          <a:p>
            <a:fld id="{C3D577BE-B60F-4443-89BA-AC6850FF3B72}" type="slidenum">
              <a:rPr lang="en-GB" altLang="en-US" smtClean="0"/>
              <a:pPr/>
              <a:t>9</a:t>
            </a:fld>
            <a:endParaRPr lang="en-GB" altLang="en-US" dirty="0"/>
          </a:p>
        </p:txBody>
      </p:sp>
      <p:sp>
        <p:nvSpPr>
          <p:cNvPr id="4" name="TextBox 3">
            <a:extLst>
              <a:ext uri="{FF2B5EF4-FFF2-40B4-BE49-F238E27FC236}">
                <a16:creationId xmlns:a16="http://schemas.microsoft.com/office/drawing/2014/main" id="{E7F3F4AA-6A61-0DA7-8CE7-C0E5DD4FB1EC}"/>
              </a:ext>
            </a:extLst>
          </p:cNvPr>
          <p:cNvSpPr txBox="1"/>
          <p:nvPr/>
        </p:nvSpPr>
        <p:spPr>
          <a:xfrm>
            <a:off x="437322" y="1262132"/>
            <a:ext cx="11370365" cy="5324535"/>
          </a:xfrm>
          <a:prstGeom prst="rect">
            <a:avLst/>
          </a:prstGeom>
          <a:solidFill>
            <a:schemeClr val="bg1"/>
          </a:solidFill>
        </p:spPr>
        <p:txBody>
          <a:bodyPr wrap="square">
            <a:spAutoFit/>
          </a:bodyPr>
          <a:lstStyle/>
          <a:p>
            <a:r>
              <a:rPr lang="en-GB" sz="2000" dirty="0"/>
              <a:t>To-night the temperature has dropped to -16° </a:t>
            </a:r>
            <a:r>
              <a:rPr lang="en-GB" sz="2000" dirty="0" err="1"/>
              <a:t>Fahr</a:t>
            </a:r>
            <a:r>
              <a:rPr lang="en-GB" sz="2000" dirty="0"/>
              <a:t>., and most of the men are cold and uncomfortable. After the tents had been pitched I mustered all hands and explained the position to them briefly and, I hope, clearly. I have told them the distance to the Barrier and the distance to Paulet Island, and have stated that I propose to try to march with equipment across the ice in the direction of Paulet Island. I thanked the men for the steadiness and good morale they have shown in these trying circumstances, and told them I had no doubt that, provided they continued to work their utmost and to trust me, we will all reach safety in the end. Then we had supper, which the cook had prepared at the big blubber-stove, and after a watch had been set all hands except the watch turned in.” For myself, I could not sleep. The destruction and abandonment of the ship was no sudden shock. The disaster had been looming ahead for many months, and I had studied my plans for all contingencies a hundred times. But the thoughts that came to me as I walked up and down in the darkness were not particularly cheerful. The task now was to secure the safety of the party, and to that I must bend my energies and mental power and apply every bit of knowledge that experience of the Antarctic had given me. The task was likely to be long and strenuous, and an ordered mind and a clear programme were essential if we were to come through without loss of life. A man must shape himself to a new mark directly the old one goes to ground. </a:t>
            </a:r>
          </a:p>
          <a:p>
            <a:r>
              <a:rPr lang="en-GB" sz="2000" dirty="0"/>
              <a:t>P.50-51</a:t>
            </a:r>
          </a:p>
        </p:txBody>
      </p:sp>
      <p:sp>
        <p:nvSpPr>
          <p:cNvPr id="5" name="TextBox 4">
            <a:extLst>
              <a:ext uri="{FF2B5EF4-FFF2-40B4-BE49-F238E27FC236}">
                <a16:creationId xmlns:a16="http://schemas.microsoft.com/office/drawing/2014/main" id="{FFD75CA8-F744-C437-6C25-E1C31C332806}"/>
              </a:ext>
            </a:extLst>
          </p:cNvPr>
          <p:cNvSpPr txBox="1"/>
          <p:nvPr/>
        </p:nvSpPr>
        <p:spPr>
          <a:xfrm>
            <a:off x="1945262" y="320147"/>
            <a:ext cx="7770182" cy="707886"/>
          </a:xfrm>
          <a:prstGeom prst="rect">
            <a:avLst/>
          </a:prstGeom>
          <a:solidFill>
            <a:srgbClr val="01415B"/>
          </a:solidFill>
        </p:spPr>
        <p:txBody>
          <a:bodyPr wrap="square" rtlCol="0">
            <a:spAutoFit/>
          </a:bodyPr>
          <a:lstStyle/>
          <a:p>
            <a:pPr algn="ctr"/>
            <a:r>
              <a:rPr lang="en-GB" sz="4000" b="1" dirty="0">
                <a:solidFill>
                  <a:schemeClr val="bg1"/>
                </a:solidFill>
              </a:rPr>
              <a:t>‘South’ by Ernest Shackleton </a:t>
            </a:r>
          </a:p>
        </p:txBody>
      </p:sp>
    </p:spTree>
    <p:extLst>
      <p:ext uri="{BB962C8B-B14F-4D97-AF65-F5344CB8AC3E}">
        <p14:creationId xmlns:p14="http://schemas.microsoft.com/office/powerpoint/2010/main" val="1004421674"/>
      </p:ext>
    </p:extLst>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themeOverride>
</file>

<file path=docProps/app.xml><?xml version="1.0" encoding="utf-8"?>
<Properties xmlns="http://schemas.openxmlformats.org/officeDocument/2006/extended-properties" xmlns:vt="http://schemas.openxmlformats.org/officeDocument/2006/docPropsVTypes">
  <TotalTime>0</TotalTime>
  <Words>2567</Words>
  <Application>Microsoft Office PowerPoint</Application>
  <PresentationFormat>Widescreen</PresentationFormat>
  <Paragraphs>172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Helvetica</vt:lpstr>
      <vt:lpstr>Times New Roman</vt:lpstr>
      <vt:lpstr>Wingdings</vt:lpstr>
      <vt:lpstr>RGS-IBG master slide</vt:lpstr>
      <vt:lpstr>5. Staying Alive</vt:lpstr>
      <vt:lpstr>PowerPoint Presentation</vt:lpstr>
      <vt:lpstr>PowerPoint Presentation</vt:lpstr>
      <vt:lpstr>PowerPoint Presentation</vt:lpstr>
      <vt:lpstr>Shackleton’s Ice Camps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Then and Now: setting out for an Antarctic Adventure</dc:title>
  <dc:creator>Paula Owens</dc:creator>
  <cp:lastModifiedBy>Paula Owens</cp:lastModifiedBy>
  <cp:revision>10</cp:revision>
  <dcterms:created xsi:type="dcterms:W3CDTF">2022-02-08T14:06:58Z</dcterms:created>
  <dcterms:modified xsi:type="dcterms:W3CDTF">2023-01-09T03:05:16Z</dcterms:modified>
</cp:coreProperties>
</file>